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91" r:id="rId4"/>
    <p:sldId id="259" r:id="rId5"/>
    <p:sldId id="260" r:id="rId6"/>
    <p:sldId id="309" r:id="rId7"/>
    <p:sldId id="261" r:id="rId8"/>
    <p:sldId id="262" r:id="rId9"/>
    <p:sldId id="263" r:id="rId10"/>
    <p:sldId id="264" r:id="rId11"/>
    <p:sldId id="265" r:id="rId12"/>
    <p:sldId id="266" r:id="rId13"/>
    <p:sldId id="303" r:id="rId14"/>
    <p:sldId id="268" r:id="rId15"/>
    <p:sldId id="267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310" r:id="rId27"/>
    <p:sldId id="283" r:id="rId28"/>
    <p:sldId id="281" r:id="rId29"/>
  </p:sldIdLst>
  <p:sldSz cx="9144000" cy="6858000" type="screen4x3"/>
  <p:notesSz cx="6400800" cy="8686800"/>
  <p:defaultTextStyle>
    <a:defPPr>
      <a:defRPr lang="de-CH"/>
    </a:defPPr>
    <a:lvl1pPr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7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17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17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17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799">
          <p15:clr>
            <a:srgbClr val="A4A3A4"/>
          </p15:clr>
        </p15:guide>
        <p15:guide id="2" orient="horz" pos="4110">
          <p15:clr>
            <a:srgbClr val="A4A3A4"/>
          </p15:clr>
        </p15:guide>
        <p15:guide id="3" orient="horz" pos="1389">
          <p15:clr>
            <a:srgbClr val="A4A3A4"/>
          </p15:clr>
        </p15:guide>
        <p15:guide id="4" orient="horz" pos="3838">
          <p15:clr>
            <a:srgbClr val="A4A3A4"/>
          </p15:clr>
        </p15:guide>
        <p15:guide id="5" orient="horz" pos="709">
          <p15:clr>
            <a:srgbClr val="A4A3A4"/>
          </p15:clr>
        </p15:guide>
        <p15:guide id="6" pos="567">
          <p15:clr>
            <a:srgbClr val="A4A3A4"/>
          </p15:clr>
        </p15:guide>
        <p15:guide id="7" pos="519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92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97"/>
    <p:restoredTop sz="84795" autoAdjust="0"/>
  </p:normalViewPr>
  <p:slideViewPr>
    <p:cSldViewPr snapToObjects="1">
      <p:cViewPr varScale="1">
        <p:scale>
          <a:sx n="130" d="100"/>
          <a:sy n="130" d="100"/>
        </p:scale>
        <p:origin x="1464" y="184"/>
      </p:cViewPr>
      <p:guideLst>
        <p:guide orient="horz" pos="799"/>
        <p:guide orient="horz" pos="4110"/>
        <p:guide orient="horz" pos="1389"/>
        <p:guide orient="horz" pos="3838"/>
        <p:guide orient="horz" pos="709"/>
        <p:guide pos="567"/>
        <p:guide pos="519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>
            <a:lvl1pPr defTabSz="862013">
              <a:defRPr sz="1100"/>
            </a:lvl1pPr>
          </a:lstStyle>
          <a:p>
            <a:endParaRPr lang="de-CH" altLang="de-DE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625850" y="0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>
            <a:lvl1pPr algn="r" defTabSz="862013">
              <a:defRPr sz="1100"/>
            </a:lvl1pPr>
          </a:lstStyle>
          <a:p>
            <a:endParaRPr lang="de-CH" altLang="de-D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30288" y="652463"/>
            <a:ext cx="4341812" cy="32559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39763" y="4125913"/>
            <a:ext cx="5121275" cy="390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altLang="de-DE"/>
              <a:t>Textmasterformate durch Klicken bearbeiten</a:t>
            </a:r>
          </a:p>
          <a:p>
            <a:pPr lvl="1"/>
            <a:r>
              <a:rPr lang="de-CH" altLang="de-DE"/>
              <a:t>Zweite Ebene</a:t>
            </a:r>
          </a:p>
          <a:p>
            <a:pPr lvl="2"/>
            <a:r>
              <a:rPr lang="de-CH" altLang="de-DE"/>
              <a:t>Dritte Ebene</a:t>
            </a:r>
          </a:p>
          <a:p>
            <a:pPr lvl="3"/>
            <a:r>
              <a:rPr lang="de-CH" altLang="de-DE"/>
              <a:t>Vierte Ebene</a:t>
            </a:r>
          </a:p>
          <a:p>
            <a:pPr lvl="4"/>
            <a:r>
              <a:rPr lang="de-CH" altLang="de-DE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251825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211" tIns="43106" rIns="86211" bIns="43106" numCol="1" anchor="b" anchorCtr="0" compatLnSpc="1">
            <a:prstTxWarp prst="textNoShape">
              <a:avLst/>
            </a:prstTxWarp>
          </a:bodyPr>
          <a:lstStyle>
            <a:lvl1pPr defTabSz="862013">
              <a:defRPr sz="1100"/>
            </a:lvl1pPr>
          </a:lstStyle>
          <a:p>
            <a:endParaRPr lang="de-CH" altLang="de-DE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625850" y="8251825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6211" tIns="43106" rIns="86211" bIns="43106" numCol="1" anchor="b" anchorCtr="0" compatLnSpc="1">
            <a:prstTxWarp prst="textNoShape">
              <a:avLst/>
            </a:prstTxWarp>
          </a:bodyPr>
          <a:lstStyle>
            <a:lvl1pPr algn="r" defTabSz="862013">
              <a:defRPr sz="1100"/>
            </a:lvl1pPr>
          </a:lstStyle>
          <a:p>
            <a:fld id="{1B2629F0-B4D6-4939-9801-F8621B100388}" type="slidenum">
              <a:rPr lang="de-CH" altLang="de-DE"/>
              <a:pPr/>
              <a:t>‹Nr.›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37723555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Zusammenhang Strom, Spannung, Widerstand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Folmelzeichen</a:t>
            </a:r>
            <a:endParaRPr lang="de-DE" dirty="0"/>
          </a:p>
          <a:p>
            <a:endParaRPr lang="de-DE" dirty="0"/>
          </a:p>
          <a:p>
            <a:r>
              <a:rPr lang="de-DE" dirty="0"/>
              <a:t>Einheitsname</a:t>
            </a:r>
          </a:p>
          <a:p>
            <a:endParaRPr lang="de-DE" dirty="0"/>
          </a:p>
          <a:p>
            <a:r>
              <a:rPr lang="de-DE" dirty="0" err="1"/>
              <a:t>Einheits</a:t>
            </a:r>
            <a:r>
              <a:rPr lang="de-DE" dirty="0"/>
              <a:t>(</a:t>
            </a:r>
            <a:r>
              <a:rPr lang="de-DE" dirty="0" err="1"/>
              <a:t>zeichen</a:t>
            </a:r>
            <a:r>
              <a:rPr lang="de-DE" dirty="0"/>
              <a:t>)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629F0-B4D6-4939-9801-F8621B100388}" type="slidenum">
              <a:rPr lang="de-CH" altLang="de-DE" smtClean="0"/>
              <a:pPr/>
              <a:t>6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3724752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Xxallenfalls</a:t>
            </a:r>
            <a:r>
              <a:rPr lang="de-DE" dirty="0"/>
              <a:t> Taschenlampen analoge benutzen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Wie entstehen</a:t>
            </a:r>
            <a:r>
              <a:rPr lang="de-DE" baseline="0" dirty="0"/>
              <a:t> diese Werte?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63B874-BE17-9740-9F37-FEE587BD08C8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8652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Bsp.: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Samplingrate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von 500 Hz-&gt; bevor Daten digitalisiert werden, wird alles weggefiltert (automatisiert durch das Verstärkersystem), was der Hälfte der 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Samplingrate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entspricht (=250, besser 200 Hz*) -&gt; es werden nur noch Frequenzen bis 250 Hz berücksichtigt -&gt; Digitalisierungstheorem/</a:t>
            </a:r>
            <a:r>
              <a:rPr lang="de-DE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Nyquisttheorem</a:t>
            </a:r>
            <a:r>
              <a:rPr lang="de-DE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; sonst gibt es Aliasing</a:t>
            </a:r>
            <a:endParaRPr lang="de-CH" sz="120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endParaRPr lang="de-DE" dirty="0"/>
          </a:p>
          <a:p>
            <a:r>
              <a:rPr lang="de-DE" dirty="0" err="1"/>
              <a:t>Nyquistfrequenz</a:t>
            </a:r>
            <a:r>
              <a:rPr lang="de-DE" dirty="0"/>
              <a:t>=halbe </a:t>
            </a:r>
            <a:r>
              <a:rPr lang="de-DE" dirty="0" err="1"/>
              <a:t>sampling</a:t>
            </a:r>
            <a:r>
              <a:rPr lang="de-DE" dirty="0"/>
              <a:t> rate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629F0-B4D6-4939-9801-F8621B100388}" type="slidenum">
              <a:rPr lang="de-CH" altLang="de-DE" smtClean="0"/>
              <a:pPr/>
              <a:t>22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2009417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Neuronale Generatoren entsprechen Batterie(</a:t>
            </a:r>
            <a:r>
              <a:rPr lang="de-DE" dirty="0" err="1"/>
              <a:t>n</a:t>
            </a:r>
            <a:r>
              <a:rPr lang="de-DE" dirty="0"/>
              <a:t>) im normalen Stromkreislauf. Jede Elektrode kann als Voltmeter betrachtet werden.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629F0-B4D6-4939-9801-F8621B100388}" type="slidenum">
              <a:rPr lang="de-CH" altLang="de-DE" smtClean="0"/>
              <a:pPr/>
              <a:t>27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4017689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</a:t>
            </a:r>
            <a:r>
              <a:rPr lang="de-DE" dirty="0" err="1"/>
              <a:t>www.reddit.com</a:t>
            </a:r>
            <a:r>
              <a:rPr lang="de-DE" dirty="0"/>
              <a:t>/</a:t>
            </a:r>
            <a:r>
              <a:rPr lang="de-DE" dirty="0" err="1"/>
              <a:t>r</a:t>
            </a:r>
            <a:r>
              <a:rPr lang="de-DE" dirty="0"/>
              <a:t>/</a:t>
            </a:r>
            <a:r>
              <a:rPr lang="de-DE" dirty="0" err="1"/>
              <a:t>neuro</a:t>
            </a:r>
            <a:r>
              <a:rPr lang="de-DE" dirty="0"/>
              <a:t>/</a:t>
            </a:r>
            <a:r>
              <a:rPr lang="de-DE" dirty="0" err="1"/>
              <a:t>comments</a:t>
            </a:r>
            <a:r>
              <a:rPr lang="de-DE" dirty="0"/>
              <a:t>/1dzgw1/</a:t>
            </a:r>
            <a:r>
              <a:rPr lang="de-DE" dirty="0" err="1"/>
              <a:t>question_about_grounding_electrode_in</a:t>
            </a:r>
            <a:r>
              <a:rPr lang="de-DE" dirty="0"/>
              <a:t>/</a:t>
            </a:r>
          </a:p>
          <a:p>
            <a:endParaRPr lang="de-DE" dirty="0"/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http://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www.opensourceinstruments.com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/Electronics/A3019/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EEG.html</a:t>
            </a:r>
            <a:endParaRPr lang="de-DE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endParaRPr lang="de-DE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r>
              <a:rPr lang="de-DE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Voltmeter 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= Spannungsmessgerät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2629F0-B4D6-4939-9801-F8621B100388}" type="slidenum">
              <a:rPr lang="de-CH" altLang="de-DE" smtClean="0"/>
              <a:pPr/>
              <a:t>28</a:t>
            </a:fld>
            <a:endParaRPr lang="de-CH" altLang="de-DE"/>
          </a:p>
        </p:txBody>
      </p:sp>
    </p:spTree>
    <p:extLst>
      <p:ext uri="{BB962C8B-B14F-4D97-AF65-F5344CB8AC3E}">
        <p14:creationId xmlns:p14="http://schemas.microsoft.com/office/powerpoint/2010/main" val="1905320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0113" y="1989138"/>
            <a:ext cx="7343775" cy="1295400"/>
          </a:xfrm>
        </p:spPr>
        <p:txBody>
          <a:bodyPr/>
          <a:lstStyle>
            <a:lvl1pPr>
              <a:defRPr sz="3900"/>
            </a:lvl1pPr>
          </a:lstStyle>
          <a:p>
            <a:pPr lvl="0"/>
            <a:r>
              <a:rPr lang="de-DE" altLang="de-DE" noProof="0"/>
              <a:t>Titelmasterformat durch Klicken bearbeiten</a:t>
            </a:r>
            <a:endParaRPr lang="de-CH" altLang="de-DE" noProof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00113" y="3429000"/>
            <a:ext cx="7343775" cy="1752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altLang="de-DE" noProof="0"/>
              <a:t>Formatvorlage des Untertitelmasters durch Klicken bearbeiten</a:t>
            </a:r>
            <a:endParaRPr lang="de-CH" altLang="de-DE" noProof="0"/>
          </a:p>
        </p:txBody>
      </p:sp>
      <p:pic>
        <p:nvPicPr>
          <p:cNvPr id="4103" name="Picture 7" descr="uzh_logo_d_pos_grau_1mm"/>
          <p:cNvPicPr preferRelativeResize="0"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42875"/>
            <a:ext cx="1868488" cy="6842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4" name="Line 8"/>
          <p:cNvSpPr>
            <a:spLocks noChangeShapeType="1"/>
          </p:cNvSpPr>
          <p:nvPr userDrawn="1"/>
        </p:nvSpPr>
        <p:spPr bwMode="auto">
          <a:xfrm>
            <a:off x="0" y="1125538"/>
            <a:ext cx="9144000" cy="0"/>
          </a:xfrm>
          <a:prstGeom prst="line">
            <a:avLst/>
          </a:prstGeom>
          <a:noFill/>
          <a:ln w="158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8301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66017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900113" y="2205038"/>
            <a:ext cx="3595687" cy="388778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2205038"/>
            <a:ext cx="3595688" cy="3887787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0783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1196752"/>
            <a:ext cx="7886700" cy="493936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26039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61314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519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1268760"/>
            <a:ext cx="2949575" cy="788640"/>
          </a:xfrm>
        </p:spPr>
        <p:txBody>
          <a:bodyPr anchor="b"/>
          <a:lstStyle>
            <a:lvl1pPr>
              <a:defRPr sz="3200"/>
            </a:lvl1pPr>
          </a:lstStyle>
          <a:p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788" y="1268760"/>
            <a:ext cx="4629150" cy="45922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059603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0238" y="1268760"/>
            <a:ext cx="2949575" cy="78864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dirty="0"/>
              <a:t>Titelmasterformat durch Klicken bearbeiten</a:t>
            </a:r>
            <a:endParaRPr lang="de-CH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788" y="1268760"/>
            <a:ext cx="4629150" cy="45922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16586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00113" y="1268413"/>
            <a:ext cx="7343775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3600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altLang="de-DE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2205038"/>
            <a:ext cx="7343775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altLang="de-DE"/>
              <a:t>Textmasterformate durch Klicken bearbeiten</a:t>
            </a:r>
          </a:p>
          <a:p>
            <a:pPr lvl="1"/>
            <a:r>
              <a:rPr lang="de-CH" altLang="de-DE"/>
              <a:t>Zweite Ebene</a:t>
            </a:r>
          </a:p>
          <a:p>
            <a:pPr lvl="2"/>
            <a:r>
              <a:rPr lang="de-CH" altLang="de-DE"/>
              <a:t>Dritte Ebene</a:t>
            </a:r>
          </a:p>
          <a:p>
            <a:pPr lvl="3"/>
            <a:r>
              <a:rPr lang="de-CH" altLang="de-DE"/>
              <a:t>Vierte Ebene</a:t>
            </a:r>
          </a:p>
          <a:p>
            <a:pPr lvl="4"/>
            <a:r>
              <a:rPr lang="de-CH" altLang="de-DE"/>
              <a:t>Fünfte Ebene</a:t>
            </a:r>
          </a:p>
        </p:txBody>
      </p:sp>
      <p:pic>
        <p:nvPicPr>
          <p:cNvPr id="1031" name="Picture 7" descr="uzh_logo_d_pos_grau_1mm"/>
          <p:cNvPicPr preferRelativeResize="0"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42875"/>
            <a:ext cx="1868488" cy="6842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4" name="Line 10"/>
          <p:cNvSpPr>
            <a:spLocks noChangeShapeType="1"/>
          </p:cNvSpPr>
          <p:nvPr userDrawn="1"/>
        </p:nvSpPr>
        <p:spPr bwMode="auto">
          <a:xfrm>
            <a:off x="0" y="1125538"/>
            <a:ext cx="9144000" cy="0"/>
          </a:xfrm>
          <a:prstGeom prst="line">
            <a:avLst/>
          </a:prstGeom>
          <a:noFill/>
          <a:ln w="158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algn="l" rtl="0" eaLnBrk="1" fontAlgn="base" hangingPunct="1">
        <a:spcBef>
          <a:spcPct val="40000"/>
        </a:spcBef>
        <a:spcAft>
          <a:spcPct val="0"/>
        </a:spcAft>
        <a:buFont typeface="Arial" panose="020B0604020202020204" pitchFamily="34" charset="0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346075" indent="-344488" algn="l" rtl="0" eaLnBrk="1" fontAlgn="base" hangingPunct="1">
        <a:spcBef>
          <a:spcPct val="40000"/>
        </a:spcBef>
        <a:spcAft>
          <a:spcPct val="0"/>
        </a:spcAft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714375" indent="-366713" algn="l" rtl="0" eaLnBrk="1" fontAlgn="base" hangingPunct="1">
        <a:spcBef>
          <a:spcPct val="40000"/>
        </a:spcBef>
        <a:spcAft>
          <a:spcPct val="0"/>
        </a:spcAft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069975" indent="-354013" algn="l" rtl="0" eaLnBrk="1" fontAlgn="base" hangingPunct="1">
        <a:spcBef>
          <a:spcPct val="40000"/>
        </a:spcBef>
        <a:spcAft>
          <a:spcPct val="0"/>
        </a:spcAft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438275" indent="-366713" algn="l" rtl="0" eaLnBrk="1" fontAlgn="base" hangingPunct="1">
        <a:spcBef>
          <a:spcPct val="40000"/>
        </a:spcBef>
        <a:spcAft>
          <a:spcPct val="0"/>
        </a:spcAft>
        <a:buFont typeface="Arial" panose="020B0604020202020204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de-CH" sz="2800" dirty="0"/>
              <a:t>Datenaufnahme</a:t>
            </a:r>
            <a:br>
              <a:rPr lang="de-CH" sz="2000" dirty="0"/>
            </a:br>
            <a:br>
              <a:rPr lang="de-CH" sz="2000" dirty="0"/>
            </a:br>
            <a:br>
              <a:rPr lang="de-CH" sz="2000" dirty="0"/>
            </a:br>
            <a:br>
              <a:rPr lang="de-CH" sz="2000" dirty="0"/>
            </a:br>
            <a:br>
              <a:rPr lang="de-CH" sz="2000" dirty="0"/>
            </a:br>
            <a:br>
              <a:rPr lang="de-CH" sz="2000" dirty="0"/>
            </a:br>
            <a:br>
              <a:rPr lang="de-CH" sz="2000" dirty="0"/>
            </a:br>
            <a:br>
              <a:rPr lang="de-CH" sz="2000" b="0" dirty="0">
                <a:solidFill>
                  <a:schemeClr val="tx1"/>
                </a:solidFill>
                <a:ea typeface="+mn-ea"/>
              </a:rPr>
            </a:br>
            <a:r>
              <a:rPr lang="de-CH" sz="1600" dirty="0"/>
              <a:t>Dr. sc. nat. Carina Klein</a:t>
            </a:r>
            <a:br>
              <a:rPr lang="de-CH" sz="1600" dirty="0"/>
            </a:br>
            <a:br>
              <a:rPr lang="de-CH" sz="1600" b="0" dirty="0">
                <a:solidFill>
                  <a:schemeClr val="tx1"/>
                </a:solidFill>
                <a:ea typeface="+mn-ea"/>
              </a:rPr>
            </a:br>
            <a:r>
              <a:rPr lang="de-CH" sz="1600" dirty="0"/>
              <a:t>FDI: Neuropsychologische Untersuchungsverfahren</a:t>
            </a:r>
            <a:endParaRPr lang="de-CH" altLang="de-DE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Elektrodenplatzierung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PingFangSC-Regular" charset="-122"/>
              <a:buChar char="－"/>
            </a:pPr>
            <a:r>
              <a:rPr lang="de-DE" dirty="0"/>
              <a:t>Rechts: gerade Zahle (z.B. T2)</a:t>
            </a:r>
          </a:p>
          <a:p>
            <a:pPr marL="285750" indent="-285750">
              <a:buFont typeface="PingFangSC-Regular" charset="-122"/>
              <a:buChar char="－"/>
            </a:pPr>
            <a:r>
              <a:rPr lang="de-DE" dirty="0"/>
              <a:t>Links: ungerade Zahlen (z.B. F3)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000" y="2998800"/>
            <a:ext cx="3157061" cy="3078557"/>
          </a:xfrm>
          <a:prstGeom prst="rect">
            <a:avLst/>
          </a:prstGeom>
        </p:spPr>
      </p:pic>
      <p:cxnSp>
        <p:nvCxnSpPr>
          <p:cNvPr id="6" name="Gerade Verbindung 5"/>
          <p:cNvCxnSpPr/>
          <p:nvPr/>
        </p:nvCxnSpPr>
        <p:spPr bwMode="auto">
          <a:xfrm flipH="1">
            <a:off x="4698000" y="2780928"/>
            <a:ext cx="1" cy="3526694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C00000">
                <a:alpha val="39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feld 6"/>
          <p:cNvSpPr txBox="1"/>
          <p:nvPr/>
        </p:nvSpPr>
        <p:spPr>
          <a:xfrm>
            <a:off x="4355180" y="6307622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zentral</a:t>
            </a:r>
          </a:p>
        </p:txBody>
      </p:sp>
      <p:cxnSp>
        <p:nvCxnSpPr>
          <p:cNvPr id="8" name="Gerade Verbindung 7"/>
          <p:cNvCxnSpPr/>
          <p:nvPr/>
        </p:nvCxnSpPr>
        <p:spPr bwMode="auto">
          <a:xfrm flipH="1" flipV="1">
            <a:off x="2780185" y="4653136"/>
            <a:ext cx="3880047" cy="1488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C00000">
                <a:alpha val="39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Textfeld 9"/>
          <p:cNvSpPr txBox="1"/>
          <p:nvPr/>
        </p:nvSpPr>
        <p:spPr>
          <a:xfrm>
            <a:off x="1986505" y="4499247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central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225045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Elektrodenplatzierung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0" y="6611306"/>
            <a:ext cx="59843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Wellach</a:t>
            </a:r>
            <a:r>
              <a:rPr lang="de-DE" sz="1000" dirty="0"/>
              <a:t> I (2011): Praxisbuch EEG: Einführung in die </a:t>
            </a:r>
            <a:r>
              <a:rPr lang="de-DE" sz="1000" dirty="0" err="1"/>
              <a:t>Befundung</a:t>
            </a:r>
            <a:r>
              <a:rPr lang="de-DE" sz="1000" dirty="0"/>
              <a:t>, Beurteilung und Differenzialdiagnose.</a:t>
            </a:r>
          </a:p>
        </p:txBody>
      </p:sp>
      <p:pic>
        <p:nvPicPr>
          <p:cNvPr id="7" name="Grafi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811" y="2102008"/>
            <a:ext cx="4204202" cy="354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76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Je mehr Elektroden desto besser?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0" y="6611306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Michel et al. (2009). </a:t>
            </a:r>
            <a:r>
              <a:rPr lang="de-DE" sz="1000" dirty="0" err="1"/>
              <a:t>Electrical</a:t>
            </a:r>
            <a:r>
              <a:rPr lang="de-DE" sz="1000" dirty="0"/>
              <a:t> Neuroimaging</a:t>
            </a:r>
          </a:p>
        </p:txBody>
      </p:sp>
      <p:pic>
        <p:nvPicPr>
          <p:cNvPr id="5" name="Bild 4" descr="Bildschirmfoto 2015-09-23 um 14.22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427" y="2204864"/>
            <a:ext cx="6303145" cy="419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536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Topographische </a:t>
            </a:r>
            <a:r>
              <a:rPr lang="de-DE" dirty="0" err="1"/>
              <a:t>Maps</a:t>
            </a:r>
            <a:r>
              <a:rPr lang="de-DE" dirty="0"/>
              <a:t> (Potentialfeldkarten)</a:t>
            </a:r>
          </a:p>
        </p:txBody>
      </p:sp>
      <p:sp>
        <p:nvSpPr>
          <p:cNvPr id="10" name="Rechteck 9"/>
          <p:cNvSpPr/>
          <p:nvPr/>
        </p:nvSpPr>
        <p:spPr>
          <a:xfrm>
            <a:off x="489762" y="1773303"/>
            <a:ext cx="683815" cy="6838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4230092" y="1844303"/>
            <a:ext cx="683815" cy="6838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1979712" y="5595337"/>
            <a:ext cx="865011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Wie entstehen Werte an den einzelnen Elektroden?</a:t>
            </a:r>
          </a:p>
        </p:txBody>
      </p:sp>
      <p:pic>
        <p:nvPicPr>
          <p:cNvPr id="24" name="Bild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305" y="2060848"/>
            <a:ext cx="3219573" cy="2868141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389" y="2146300"/>
            <a:ext cx="9652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87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Referenzelektrode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00112" y="2204864"/>
            <a:ext cx="7343775" cy="3527921"/>
          </a:xfrm>
        </p:spPr>
        <p:txBody>
          <a:bodyPr/>
          <a:lstStyle/>
          <a:p>
            <a:pPr marL="285750" indent="-285750">
              <a:buFont typeface="PingFangSC-Regular" charset="-122"/>
              <a:buChar char="－"/>
            </a:pPr>
            <a:r>
              <a:rPr lang="de-DE" dirty="0"/>
              <a:t>Die Referenzelektrode ist </a:t>
            </a:r>
            <a:r>
              <a:rPr lang="de-DE" dirty="0" err="1"/>
              <a:t>definitionsgemäss</a:t>
            </a:r>
            <a:r>
              <a:rPr lang="de-DE" dirty="0"/>
              <a:t> 0 µV</a:t>
            </a:r>
            <a:br>
              <a:rPr lang="de-DE" dirty="0"/>
            </a:br>
            <a:r>
              <a:rPr lang="de-DE" dirty="0"/>
              <a:t>(Subtraktion des Signals der Referenzelektrode an allen Elektroden)</a:t>
            </a:r>
          </a:p>
          <a:p>
            <a:pPr marL="285750" indent="-285750">
              <a:buFont typeface="PingFangSC-Regular" charset="-122"/>
              <a:buChar char="－"/>
            </a:pPr>
            <a:r>
              <a:rPr lang="de-DE" dirty="0"/>
              <a:t>Topographische Lage ist Systemabhängig (</a:t>
            </a:r>
            <a:r>
              <a:rPr lang="de-DE" dirty="0" err="1"/>
              <a:t>Cz</a:t>
            </a:r>
            <a:r>
              <a:rPr lang="de-DE" dirty="0"/>
              <a:t>, Nase, Average…)</a:t>
            </a:r>
          </a:p>
          <a:p>
            <a:pPr marL="285750" indent="-285750">
              <a:buFont typeface="PingFangSC-Regular" charset="-122"/>
              <a:buChar char="－"/>
            </a:pPr>
            <a:r>
              <a:rPr lang="de-DE" dirty="0"/>
              <a:t>Die gemessenen Werte an jeder einzelnen Elektrode repräsentiert eine Potentialdifferenz gegen die Referenzelektrode</a:t>
            </a:r>
          </a:p>
          <a:p>
            <a:pPr marL="285750" indent="-285750">
              <a:buFont typeface="PingFangSC-Regular" charset="-122"/>
              <a:buChar char="－"/>
            </a:pPr>
            <a:r>
              <a:rPr lang="de-DE" dirty="0"/>
              <a:t>Die Potentialdifferenz wird in Farben dargestellt:</a:t>
            </a:r>
          </a:p>
          <a:p>
            <a:pPr marL="631825" lvl="1" indent="-285750">
              <a:buFont typeface="PingFangSC-Regular" charset="-122"/>
              <a:buChar char="－"/>
            </a:pPr>
            <a:r>
              <a:rPr lang="de-DE" dirty="0"/>
              <a:t>Rot: positive Potentialdifferenz</a:t>
            </a:r>
          </a:p>
          <a:p>
            <a:pPr marL="631825" lvl="1" indent="-285750">
              <a:buFont typeface="PingFangSC-Regular" charset="-122"/>
              <a:buChar char="－"/>
            </a:pPr>
            <a:r>
              <a:rPr lang="de-DE" dirty="0"/>
              <a:t>Blau: negative Potentialdifferenz</a:t>
            </a:r>
          </a:p>
          <a:p>
            <a:pPr marL="631825" lvl="1" indent="-285750">
              <a:buFont typeface="PingFangSC-Regular" charset="-122"/>
              <a:buChar char="－"/>
            </a:pPr>
            <a:r>
              <a:rPr lang="de-DE" dirty="0"/>
              <a:t>Je höher die Farbintensität, desto grösser </a:t>
            </a:r>
            <a:br>
              <a:rPr lang="de-DE" dirty="0"/>
            </a:br>
            <a:r>
              <a:rPr lang="de-DE" dirty="0"/>
              <a:t>die Potentialdifferenz</a:t>
            </a:r>
          </a:p>
          <a:p>
            <a:pPr marL="285750" indent="-285750">
              <a:buFont typeface="PingFangSC-Regular" charset="-122"/>
              <a:buChar char="－"/>
            </a:pP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4581128"/>
            <a:ext cx="2163440" cy="192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98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Potentialfeldkarten</a:t>
            </a:r>
          </a:p>
        </p:txBody>
      </p:sp>
      <p:grpSp>
        <p:nvGrpSpPr>
          <p:cNvPr id="4" name="Gruppierung 3"/>
          <p:cNvGrpSpPr/>
          <p:nvPr/>
        </p:nvGrpSpPr>
        <p:grpSpPr>
          <a:xfrm>
            <a:off x="574207" y="2060848"/>
            <a:ext cx="7995586" cy="3910214"/>
            <a:chOff x="602409" y="1485011"/>
            <a:chExt cx="7995586" cy="3910214"/>
          </a:xfrm>
        </p:grpSpPr>
        <p:grpSp>
          <p:nvGrpSpPr>
            <p:cNvPr id="5" name="Gruppierung 4"/>
            <p:cNvGrpSpPr/>
            <p:nvPr/>
          </p:nvGrpSpPr>
          <p:grpSpPr>
            <a:xfrm>
              <a:off x="602409" y="1485011"/>
              <a:ext cx="7995586" cy="3910214"/>
              <a:chOff x="602409" y="2033811"/>
              <a:chExt cx="7995586" cy="3910214"/>
            </a:xfrm>
          </p:grpSpPr>
          <p:pic>
            <p:nvPicPr>
              <p:cNvPr id="8" name="Bild 7" descr="Bildschirmfoto 2015-09-20 um 17.34.26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2409" y="2033811"/>
                <a:ext cx="7684786" cy="3247093"/>
              </a:xfrm>
              <a:prstGeom prst="rect">
                <a:avLst/>
              </a:prstGeom>
            </p:spPr>
          </p:pic>
          <p:sp>
            <p:nvSpPr>
              <p:cNvPr id="9" name="Textfeld 8"/>
              <p:cNvSpPr txBox="1"/>
              <p:nvPr/>
            </p:nvSpPr>
            <p:spPr>
              <a:xfrm>
                <a:off x="8169673" y="3614187"/>
                <a:ext cx="42832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600" dirty="0"/>
                  <a:t>µV</a:t>
                </a:r>
              </a:p>
            </p:txBody>
          </p:sp>
          <p:sp>
            <p:nvSpPr>
              <p:cNvPr id="10" name="Textfeld 9"/>
              <p:cNvSpPr txBox="1"/>
              <p:nvPr/>
            </p:nvSpPr>
            <p:spPr>
              <a:xfrm>
                <a:off x="5086663" y="5636248"/>
                <a:ext cx="14189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400" dirty="0" err="1"/>
                  <a:t>Isopotentiallinie</a:t>
                </a:r>
                <a:endParaRPr lang="de-DE" sz="1400" dirty="0"/>
              </a:p>
            </p:txBody>
          </p:sp>
          <p:cxnSp>
            <p:nvCxnSpPr>
              <p:cNvPr id="11" name="Gerade Verbindung mit Pfeil 10"/>
              <p:cNvCxnSpPr/>
              <p:nvPr/>
            </p:nvCxnSpPr>
            <p:spPr>
              <a:xfrm flipV="1">
                <a:off x="5796152" y="4607274"/>
                <a:ext cx="325627" cy="102006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Gerade Verbindung mit Pfeil 11"/>
              <p:cNvCxnSpPr/>
              <p:nvPr/>
            </p:nvCxnSpPr>
            <p:spPr>
              <a:xfrm flipV="1">
                <a:off x="5796152" y="4753795"/>
                <a:ext cx="478027" cy="87354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 Verbindung mit Pfeil 12"/>
              <p:cNvCxnSpPr/>
              <p:nvPr/>
            </p:nvCxnSpPr>
            <p:spPr>
              <a:xfrm flipV="1">
                <a:off x="5796152" y="4363072"/>
                <a:ext cx="179095" cy="126426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 Verbindung mit Pfeil 13"/>
              <p:cNvCxnSpPr/>
              <p:nvPr/>
            </p:nvCxnSpPr>
            <p:spPr>
              <a:xfrm flipV="1">
                <a:off x="5796152" y="4916596"/>
                <a:ext cx="602409" cy="71074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Rechteck 5"/>
            <p:cNvSpPr/>
            <p:nvPr/>
          </p:nvSpPr>
          <p:spPr>
            <a:xfrm>
              <a:off x="602409" y="1485011"/>
              <a:ext cx="571168" cy="5220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/>
            <p:cNvSpPr/>
            <p:nvPr/>
          </p:nvSpPr>
          <p:spPr>
            <a:xfrm>
              <a:off x="4352640" y="1512294"/>
              <a:ext cx="571168" cy="5220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5" name="Textfeld 14"/>
          <p:cNvSpPr txBox="1"/>
          <p:nvPr/>
        </p:nvSpPr>
        <p:spPr>
          <a:xfrm>
            <a:off x="0" y="6611306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Michel et al. (2009). </a:t>
            </a:r>
            <a:r>
              <a:rPr lang="de-DE" sz="1000" dirty="0" err="1"/>
              <a:t>Electrical</a:t>
            </a:r>
            <a:r>
              <a:rPr lang="de-DE" sz="1000" dirty="0"/>
              <a:t> Neuroimaging</a:t>
            </a:r>
          </a:p>
        </p:txBody>
      </p:sp>
    </p:spTree>
    <p:extLst>
      <p:ext uri="{BB962C8B-B14F-4D97-AF65-F5344CB8AC3E}">
        <p14:creationId xmlns:p14="http://schemas.microsoft.com/office/powerpoint/2010/main" val="521144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Wahl der Referenzelektrode</a:t>
            </a:r>
          </a:p>
        </p:txBody>
      </p:sp>
      <p:pic>
        <p:nvPicPr>
          <p:cNvPr id="4" name="Bild 3" descr="Bildschirmfoto 2015-09-20 um 17.45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132" y="1988840"/>
            <a:ext cx="5741735" cy="435657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0" y="6611306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Michel et al. (2009). </a:t>
            </a:r>
            <a:r>
              <a:rPr lang="de-DE" sz="1000" dirty="0" err="1"/>
              <a:t>Electrical</a:t>
            </a:r>
            <a:r>
              <a:rPr lang="de-DE" sz="1000" dirty="0"/>
              <a:t> Neuroimaging</a:t>
            </a:r>
          </a:p>
        </p:txBody>
      </p:sp>
    </p:spTree>
    <p:extLst>
      <p:ext uri="{BB962C8B-B14F-4D97-AF65-F5344CB8AC3E}">
        <p14:creationId xmlns:p14="http://schemas.microsoft.com/office/powerpoint/2010/main" val="329521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Wahl der Referenzelektrode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0" y="6611306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Michel et al. (2009). </a:t>
            </a:r>
            <a:r>
              <a:rPr lang="de-DE" sz="1000" dirty="0" err="1"/>
              <a:t>Electrical</a:t>
            </a:r>
            <a:r>
              <a:rPr lang="de-DE" sz="1000" dirty="0"/>
              <a:t> Neuroimaging</a:t>
            </a:r>
          </a:p>
        </p:txBody>
      </p:sp>
      <p:pic>
        <p:nvPicPr>
          <p:cNvPr id="6" name="Bild 5" descr="Bildschirmfoto 2015-09-20 um 17.45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988840"/>
            <a:ext cx="5657739" cy="436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08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Wahl der Referenzelektrode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0" y="6611306"/>
            <a:ext cx="26901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/>
              <a:t>Michel et al. (2009). </a:t>
            </a:r>
            <a:r>
              <a:rPr lang="de-DE" sz="1000" dirty="0" err="1"/>
              <a:t>Electrical</a:t>
            </a:r>
            <a:r>
              <a:rPr lang="de-DE" sz="1000" dirty="0"/>
              <a:t> Neuroimaging</a:t>
            </a:r>
          </a:p>
        </p:txBody>
      </p:sp>
      <p:pic>
        <p:nvPicPr>
          <p:cNvPr id="7" name="Bild 6" descr="Bildschirmfoto 2015-09-20 um 18.21.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492896"/>
            <a:ext cx="8028384" cy="299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14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A/D-Wandler (analog -&gt; digital)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Das analoge Signal der Elektrode wird in einen diskreten, digitalen Wert umgewandelt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6579055"/>
            <a:ext cx="706617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/>
              <a:t>https://</a:t>
            </a:r>
            <a:r>
              <a:rPr lang="de-DE" sz="1000" dirty="0" err="1"/>
              <a:t>www.youtube.com</a:t>
            </a:r>
            <a:r>
              <a:rPr lang="de-DE" sz="1000" dirty="0"/>
              <a:t>/</a:t>
            </a:r>
            <a:r>
              <a:rPr lang="de-DE" sz="1000" dirty="0" err="1"/>
              <a:t>watch?v</a:t>
            </a:r>
            <a:r>
              <a:rPr lang="de-DE" sz="1000" dirty="0"/>
              <a:t>=yWqrx08UeUs</a:t>
            </a:r>
          </a:p>
        </p:txBody>
      </p:sp>
      <p:grpSp>
        <p:nvGrpSpPr>
          <p:cNvPr id="5" name="Gruppierung 4"/>
          <p:cNvGrpSpPr/>
          <p:nvPr/>
        </p:nvGrpSpPr>
        <p:grpSpPr>
          <a:xfrm>
            <a:off x="2481138" y="2636912"/>
            <a:ext cx="4294985" cy="2277043"/>
            <a:chOff x="2481138" y="3567229"/>
            <a:chExt cx="4294985" cy="2277043"/>
          </a:xfrm>
        </p:grpSpPr>
        <p:pic>
          <p:nvPicPr>
            <p:cNvPr id="6" name="Bild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81138" y="3585178"/>
              <a:ext cx="4294985" cy="2259094"/>
            </a:xfrm>
            <a:prstGeom prst="rect">
              <a:avLst/>
            </a:prstGeom>
          </p:spPr>
        </p:pic>
        <p:sp>
          <p:nvSpPr>
            <p:cNvPr id="7" name="Textfeld 6"/>
            <p:cNvSpPr txBox="1"/>
            <p:nvPr/>
          </p:nvSpPr>
          <p:spPr>
            <a:xfrm>
              <a:off x="4170627" y="3567229"/>
              <a:ext cx="12699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Sampling</a:t>
              </a:r>
            </a:p>
          </p:txBody>
        </p:sp>
      </p:grpSp>
      <p:sp>
        <p:nvSpPr>
          <p:cNvPr id="8" name="Textfeld 7"/>
          <p:cNvSpPr txBox="1"/>
          <p:nvPr/>
        </p:nvSpPr>
        <p:spPr>
          <a:xfrm>
            <a:off x="7066179" y="3140968"/>
            <a:ext cx="145905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kontinuierlich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7081461" y="4214991"/>
            <a:ext cx="82747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diskret</a:t>
            </a:r>
          </a:p>
        </p:txBody>
      </p:sp>
      <p:pic>
        <p:nvPicPr>
          <p:cNvPr id="10" name="Bild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633" y="4869160"/>
            <a:ext cx="4290490" cy="17817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0295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Komponenten eines EEG-Systems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PingFangSC-Regular" charset="-122"/>
              <a:buChar char="－"/>
            </a:pPr>
            <a:r>
              <a:rPr lang="de-DE" dirty="0"/>
              <a:t>Elektroden/Elektrodenkappe</a:t>
            </a:r>
          </a:p>
          <a:p>
            <a:pPr marL="285750" indent="-285750">
              <a:buFont typeface="PingFangSC-Regular" charset="-122"/>
              <a:buChar char="－"/>
            </a:pPr>
            <a:r>
              <a:rPr lang="de-DE" dirty="0"/>
              <a:t>Verstärker</a:t>
            </a:r>
          </a:p>
          <a:p>
            <a:pPr marL="285750" indent="-285750">
              <a:buFont typeface="PingFangSC-Regular" charset="-122"/>
              <a:buChar char="－"/>
            </a:pPr>
            <a:r>
              <a:rPr lang="de-DE" dirty="0"/>
              <a:t>A/D-Wandler (analoges → digitales Signal)</a:t>
            </a:r>
          </a:p>
          <a:p>
            <a:pPr marL="285750" indent="-285750">
              <a:buFont typeface="PingFangSC-Regular" charset="-122"/>
              <a:buChar char="－"/>
            </a:pPr>
            <a:r>
              <a:rPr lang="de-DE" dirty="0"/>
              <a:t>Computer für Datenaufzeichnung</a:t>
            </a:r>
          </a:p>
          <a:p>
            <a:pPr marL="285750" indent="-285750">
              <a:buFont typeface="PingFangSC-Regular" charset="-122"/>
              <a:buChar char="－"/>
            </a:pPr>
            <a:r>
              <a:rPr lang="de-DE" dirty="0"/>
              <a:t>Präsentationscomputer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2132856"/>
            <a:ext cx="3043691" cy="365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112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ung 4"/>
          <p:cNvGrpSpPr/>
          <p:nvPr/>
        </p:nvGrpSpPr>
        <p:grpSpPr>
          <a:xfrm>
            <a:off x="3621079" y="4148931"/>
            <a:ext cx="4633355" cy="2420888"/>
            <a:chOff x="1791311" y="3109125"/>
            <a:chExt cx="5359420" cy="2800251"/>
          </a:xfrm>
        </p:grpSpPr>
        <p:pic>
          <p:nvPicPr>
            <p:cNvPr id="6" name="Bild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1311" y="3109125"/>
              <a:ext cx="5359420" cy="2800251"/>
            </a:xfrm>
            <a:prstGeom prst="rect">
              <a:avLst/>
            </a:prstGeom>
          </p:spPr>
        </p:pic>
        <p:sp>
          <p:nvSpPr>
            <p:cNvPr id="7" name="Rechteck 6"/>
            <p:cNvSpPr/>
            <p:nvPr/>
          </p:nvSpPr>
          <p:spPr>
            <a:xfrm>
              <a:off x="1791311" y="3109125"/>
              <a:ext cx="5359420" cy="1826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Die Abtastrate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PingFangSC-Regular" charset="-122"/>
              <a:buChar char="－"/>
            </a:pPr>
            <a:r>
              <a:rPr lang="de-DE" dirty="0"/>
              <a:t>Die Abtastrate/-frequenz (</a:t>
            </a:r>
            <a:r>
              <a:rPr lang="de-DE" dirty="0" err="1"/>
              <a:t>sampling</a:t>
            </a:r>
            <a:r>
              <a:rPr lang="de-DE" dirty="0"/>
              <a:t> rate, </a:t>
            </a:r>
            <a:r>
              <a:rPr lang="de-DE" dirty="0" err="1"/>
              <a:t>fs</a:t>
            </a:r>
            <a:r>
              <a:rPr lang="de-DE" dirty="0"/>
              <a:t>) legt fest, wie oft ein diskreter Wert des analogen Signals abgespeichert wird</a:t>
            </a:r>
          </a:p>
          <a:p>
            <a:pPr marL="285750" indent="-285750">
              <a:buFont typeface="PingFangSC-Regular" charset="-122"/>
              <a:buChar char="－"/>
            </a:pPr>
            <a:endParaRPr lang="de-DE" dirty="0"/>
          </a:p>
          <a:p>
            <a:pPr marL="285750" indent="-285750">
              <a:buFont typeface="PingFangSC-Regular" charset="-122"/>
              <a:buChar char="－"/>
            </a:pPr>
            <a:endParaRPr lang="de-DE" dirty="0"/>
          </a:p>
          <a:p>
            <a:pPr marL="285750" indent="-285750">
              <a:buFont typeface="PingFangSC-Regular" charset="-122"/>
              <a:buChar char="－"/>
            </a:pPr>
            <a:endParaRPr lang="de-DE" dirty="0"/>
          </a:p>
          <a:p>
            <a:pPr marL="285750" indent="-285750">
              <a:buFont typeface="PingFangSC-Regular" charset="-122"/>
              <a:buChar char="－"/>
            </a:pPr>
            <a:endParaRPr lang="de-DE" dirty="0"/>
          </a:p>
          <a:p>
            <a:pPr marL="285750" indent="-285750">
              <a:buFont typeface="PingFangSC-Regular" charset="-122"/>
              <a:buChar char="－"/>
            </a:pPr>
            <a:endParaRPr lang="de-DE" dirty="0"/>
          </a:p>
          <a:p>
            <a:pPr marL="285750" indent="-285750">
              <a:buFont typeface="PingFangSC-Regular" charset="-122"/>
              <a:buChar char="－"/>
            </a:pPr>
            <a:endParaRPr lang="de-DE" dirty="0"/>
          </a:p>
          <a:p>
            <a:pPr marL="285750" indent="-285750">
              <a:buFont typeface="PingFangSC-Regular" charset="-122"/>
              <a:buChar char="－"/>
            </a:pPr>
            <a:endParaRPr lang="de-DE" dirty="0"/>
          </a:p>
          <a:p>
            <a:pPr marL="285750" indent="-285750">
              <a:buFont typeface="PingFangSC-Regular" charset="-122"/>
              <a:buChar char="－"/>
            </a:pPr>
            <a:r>
              <a:rPr lang="de-DE" dirty="0"/>
              <a:t>Bei einer Abtastfrequenz von 250 Hz, beträgt die </a:t>
            </a:r>
            <a:r>
              <a:rPr lang="de-DE" dirty="0" err="1"/>
              <a:t>sampling</a:t>
            </a:r>
            <a:r>
              <a:rPr lang="de-DE" dirty="0"/>
              <a:t> </a:t>
            </a:r>
            <a:r>
              <a:rPr lang="de-DE" dirty="0" err="1"/>
              <a:t>period</a:t>
            </a:r>
            <a:r>
              <a:rPr lang="de-DE" dirty="0"/>
              <a:t> 4 </a:t>
            </a:r>
            <a:r>
              <a:rPr lang="de-DE" dirty="0" err="1"/>
              <a:t>ms</a:t>
            </a:r>
            <a:r>
              <a:rPr lang="de-DE" dirty="0"/>
              <a:t> (1000/250 = 4)</a:t>
            </a:r>
          </a:p>
        </p:txBody>
      </p:sp>
      <p:pic>
        <p:nvPicPr>
          <p:cNvPr id="4" name="Bild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6755" y="3140968"/>
            <a:ext cx="4290490" cy="17817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1044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Aliasing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Phantomsignal, welches bei zu geringer Abtastfrequenz (</a:t>
            </a:r>
            <a:r>
              <a:rPr lang="de-DE" dirty="0" err="1"/>
              <a:t>undersampling</a:t>
            </a:r>
            <a:r>
              <a:rPr lang="de-DE" dirty="0"/>
              <a:t>) während der A/D-Umwandlung entsteht</a:t>
            </a:r>
          </a:p>
        </p:txBody>
      </p:sp>
      <p:sp>
        <p:nvSpPr>
          <p:cNvPr id="4" name="Rechteck 3"/>
          <p:cNvSpPr/>
          <p:nvPr/>
        </p:nvSpPr>
        <p:spPr>
          <a:xfrm>
            <a:off x="19675" y="6611779"/>
            <a:ext cx="706617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000" dirty="0"/>
              <a:t>https://</a:t>
            </a:r>
            <a:r>
              <a:rPr lang="de-DE" sz="1000" dirty="0" err="1"/>
              <a:t>www.youtube.com</a:t>
            </a:r>
            <a:r>
              <a:rPr lang="de-DE" sz="1000" dirty="0"/>
              <a:t>/</a:t>
            </a:r>
            <a:r>
              <a:rPr lang="de-DE" sz="1000" dirty="0" err="1"/>
              <a:t>watch?v</a:t>
            </a:r>
            <a:r>
              <a:rPr lang="de-DE" sz="1000" dirty="0"/>
              <a:t>=yWqrx08UeUs</a:t>
            </a:r>
          </a:p>
        </p:txBody>
      </p:sp>
      <p:pic>
        <p:nvPicPr>
          <p:cNvPr id="5" name="Bild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584" y="3572118"/>
            <a:ext cx="3568837" cy="1883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284" y="3604504"/>
            <a:ext cx="3299344" cy="172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56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Nyquist</a:t>
            </a:r>
            <a:r>
              <a:rPr lang="de-DE" dirty="0"/>
              <a:t>-Theorem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Die Abtastfrequenz muss mindestens doppelt so hoch sein wie die schnellste interessierende Frequenz des Signals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983114"/>
            <a:ext cx="5278787" cy="354309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6692761" y="3573016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 </a:t>
            </a:r>
            <a:r>
              <a:rPr lang="de-DE" sz="1200" dirty="0"/>
              <a:t>* </a:t>
            </a:r>
            <a:r>
              <a:rPr lang="de-DE" dirty="0" err="1"/>
              <a:t>fs</a:t>
            </a:r>
            <a:r>
              <a:rPr lang="de-DE" dirty="0"/>
              <a:t> </a:t>
            </a:r>
            <a:r>
              <a:rPr lang="de-DE" sz="1800" dirty="0"/>
              <a:t>≥</a:t>
            </a:r>
            <a:r>
              <a:rPr lang="de-DE" dirty="0"/>
              <a:t> </a:t>
            </a:r>
            <a:r>
              <a:rPr lang="de-DE" dirty="0" err="1"/>
              <a:t>f</a:t>
            </a:r>
            <a:r>
              <a:rPr lang="de-DE" baseline="-25000" dirty="0" err="1"/>
              <a:t>signal</a:t>
            </a:r>
            <a:endParaRPr lang="de-DE" baseline="-25000" dirty="0"/>
          </a:p>
        </p:txBody>
      </p:sp>
      <p:sp>
        <p:nvSpPr>
          <p:cNvPr id="7" name="Textfeld 6"/>
          <p:cNvSpPr txBox="1"/>
          <p:nvPr/>
        </p:nvSpPr>
        <p:spPr>
          <a:xfrm>
            <a:off x="6730081" y="5310326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 </a:t>
            </a:r>
            <a:r>
              <a:rPr lang="de-DE" sz="1200" dirty="0"/>
              <a:t>* </a:t>
            </a:r>
            <a:r>
              <a:rPr lang="de-DE" dirty="0" err="1"/>
              <a:t>fs</a:t>
            </a:r>
            <a:r>
              <a:rPr lang="de-DE" dirty="0"/>
              <a:t> </a:t>
            </a:r>
            <a:r>
              <a:rPr lang="de-DE" sz="1800" dirty="0"/>
              <a:t>&lt;</a:t>
            </a:r>
            <a:r>
              <a:rPr lang="de-DE" dirty="0"/>
              <a:t> </a:t>
            </a:r>
            <a:r>
              <a:rPr lang="de-DE" dirty="0" err="1"/>
              <a:t>f</a:t>
            </a:r>
            <a:r>
              <a:rPr lang="de-DE" baseline="-25000" dirty="0" err="1"/>
              <a:t>signal</a:t>
            </a:r>
            <a:endParaRPr lang="de-DE" baseline="-25000" dirty="0"/>
          </a:p>
        </p:txBody>
      </p:sp>
    </p:spTree>
    <p:extLst>
      <p:ext uri="{BB962C8B-B14F-4D97-AF65-F5344CB8AC3E}">
        <p14:creationId xmlns:p14="http://schemas.microsoft.com/office/powerpoint/2010/main" val="1935631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Sampling, Aliasing, </a:t>
            </a:r>
            <a:r>
              <a:rPr lang="de-DE" dirty="0" err="1"/>
              <a:t>Nyquist</a:t>
            </a:r>
            <a:r>
              <a:rPr lang="de-DE" dirty="0"/>
              <a:t>-Theorem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366" y="4959418"/>
            <a:ext cx="3169462" cy="1559253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687" y="3911638"/>
            <a:ext cx="3299344" cy="1720372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212" y="2136616"/>
            <a:ext cx="2946047" cy="154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2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Datenaufnahme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PingFangSC-Regular" charset="-122"/>
              <a:buChar char="－"/>
            </a:pPr>
            <a:r>
              <a:rPr lang="de-DE" dirty="0"/>
              <a:t>Abtastfrequenz genügend hoch wählen</a:t>
            </a:r>
          </a:p>
          <a:p>
            <a:pPr marL="285750" indent="-285750">
              <a:buFont typeface="PingFangSC-Regular" charset="-122"/>
              <a:buChar char="－"/>
            </a:pPr>
            <a:endParaRPr lang="de-DE" dirty="0"/>
          </a:p>
          <a:p>
            <a:pPr marL="285750" indent="-285750">
              <a:buFont typeface="PingFangSC-Regular" charset="-122"/>
              <a:buChar char="－"/>
            </a:pPr>
            <a:r>
              <a:rPr lang="de-DE" dirty="0" err="1"/>
              <a:t>Triggerübertragung</a:t>
            </a:r>
            <a:r>
              <a:rPr lang="de-DE" dirty="0"/>
              <a:t> kontrollieren</a:t>
            </a:r>
            <a:br>
              <a:rPr lang="de-DE" dirty="0"/>
            </a:br>
            <a:r>
              <a:rPr lang="de-DE" dirty="0"/>
              <a:t>(wichtig für Segmentierung)</a:t>
            </a:r>
          </a:p>
          <a:p>
            <a:pPr marL="285750" indent="-285750">
              <a:buFont typeface="PingFangSC-Regular" charset="-122"/>
              <a:buChar char="－"/>
            </a:pPr>
            <a:endParaRPr lang="de-DE" dirty="0"/>
          </a:p>
          <a:p>
            <a:pPr marL="285750" indent="-285750">
              <a:buFont typeface="PingFangSC-Regular" charset="-122"/>
              <a:buChar char="－"/>
            </a:pPr>
            <a:endParaRPr lang="de-DE" dirty="0"/>
          </a:p>
          <a:p>
            <a:pPr marL="285750" indent="-285750">
              <a:buFont typeface="PingFangSC-Regular" charset="-122"/>
              <a:buChar char="－"/>
            </a:pPr>
            <a:endParaRPr lang="de-DE" dirty="0"/>
          </a:p>
          <a:p>
            <a:pPr marL="285750" indent="-285750">
              <a:buFont typeface="PingFangSC-Regular" charset="-122"/>
              <a:buChar char="－"/>
            </a:pPr>
            <a:r>
              <a:rPr lang="de-DE" dirty="0" err="1"/>
              <a:t>Impedanzmessung</a:t>
            </a:r>
            <a:r>
              <a:rPr lang="de-DE" dirty="0"/>
              <a:t> → möglichst geringer Widerstand für gute Datenqualität</a:t>
            </a:r>
          </a:p>
        </p:txBody>
      </p:sp>
      <p:pic>
        <p:nvPicPr>
          <p:cNvPr id="4" name="Bild 3" descr="Bildschirmfoto 2015-09-23 um 18.47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780928"/>
            <a:ext cx="2979118" cy="1234206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5076323"/>
            <a:ext cx="1560878" cy="143346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 bwMode="auto">
          <a:xfrm>
            <a:off x="5364088" y="3549857"/>
            <a:ext cx="432048" cy="433214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508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Datenaufnahme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PingFangSC-Regular" charset="-122"/>
              <a:buChar char="－"/>
            </a:pPr>
            <a:r>
              <a:rPr lang="de-DE" dirty="0"/>
              <a:t>Elektroden/</a:t>
            </a:r>
            <a:r>
              <a:rPr lang="de-DE" dirty="0" err="1"/>
              <a:t>ProbandIn</a:t>
            </a:r>
            <a:r>
              <a:rPr lang="de-DE" dirty="0"/>
              <a:t> vorbereiten</a:t>
            </a:r>
          </a:p>
          <a:p>
            <a:pPr marL="631825" lvl="1" indent="-285750">
              <a:buFont typeface="PingFangSC-Regular" charset="-122"/>
              <a:buChar char="－"/>
            </a:pPr>
            <a:r>
              <a:rPr lang="de-DE" dirty="0"/>
              <a:t>Schwammelektroden in </a:t>
            </a:r>
            <a:r>
              <a:rPr lang="de-DE" dirty="0" err="1"/>
              <a:t>KCl</a:t>
            </a:r>
            <a:r>
              <a:rPr lang="de-DE" dirty="0"/>
              <a:t>-Lösung</a:t>
            </a:r>
          </a:p>
          <a:p>
            <a:pPr marL="631825" lvl="1" indent="-285750">
              <a:buFont typeface="PingFangSC-Regular" charset="-122"/>
              <a:buChar char="－"/>
            </a:pPr>
            <a:r>
              <a:rPr lang="de-DE" dirty="0" err="1"/>
              <a:t>Peelen</a:t>
            </a:r>
            <a:r>
              <a:rPr lang="de-DE" dirty="0"/>
              <a:t> mit elektrisch leitender Paste</a:t>
            </a:r>
          </a:p>
          <a:p>
            <a:pPr marL="285750" indent="-285750">
              <a:buFont typeface="PingFangSC-Regular" charset="-122"/>
              <a:buChar char="－"/>
            </a:pPr>
            <a:r>
              <a:rPr lang="de-DE" dirty="0" err="1"/>
              <a:t>ProbandIn</a:t>
            </a:r>
            <a:r>
              <a:rPr lang="de-DE" dirty="0"/>
              <a:t> Artefakte demonstrieren</a:t>
            </a:r>
          </a:p>
          <a:p>
            <a:pPr marL="285750" indent="-285750">
              <a:buFont typeface="PingFangSC-Regular" charset="-122"/>
              <a:buChar char="－"/>
            </a:pPr>
            <a:endParaRPr lang="de-DE" dirty="0"/>
          </a:p>
          <a:p>
            <a:pPr marL="285750" indent="-285750">
              <a:buFont typeface="PingFangSC-Regular" charset="-122"/>
              <a:buChar char="－"/>
            </a:pPr>
            <a:endParaRPr lang="de-DE" dirty="0"/>
          </a:p>
          <a:p>
            <a:pPr marL="285750" indent="-285750">
              <a:buFont typeface="PingFangSC-Regular" charset="-122"/>
              <a:buChar char="－"/>
            </a:pPr>
            <a:endParaRPr lang="de-DE" dirty="0"/>
          </a:p>
          <a:p>
            <a:pPr marL="285750" indent="-285750">
              <a:buFont typeface="PingFangSC-Regular" charset="-122"/>
              <a:buChar char="－"/>
            </a:pPr>
            <a:endParaRPr lang="de-DE" dirty="0"/>
          </a:p>
          <a:p>
            <a:pPr marL="285750" indent="-285750">
              <a:buFont typeface="PingFangSC-Regular" charset="-122"/>
              <a:buChar char="－"/>
            </a:pPr>
            <a:endParaRPr lang="de-DE" dirty="0"/>
          </a:p>
          <a:p>
            <a:pPr marL="285750" indent="-285750">
              <a:buFont typeface="PingFangSC-Regular" charset="-122"/>
              <a:buChar char="－"/>
            </a:pPr>
            <a:endParaRPr lang="de-DE" dirty="0"/>
          </a:p>
          <a:p>
            <a:pPr marL="285750" indent="-285750">
              <a:buFont typeface="PingFangSC-Regular" charset="-122"/>
              <a:buChar char="－"/>
            </a:pPr>
            <a:endParaRPr lang="de-DE" dirty="0"/>
          </a:p>
          <a:p>
            <a:pPr marL="285750" indent="-285750">
              <a:buFont typeface="PingFangSC-Regular" charset="-122"/>
              <a:buChar char="－"/>
            </a:pPr>
            <a:r>
              <a:rPr lang="de-DE" dirty="0"/>
              <a:t>Online filtern (nur zur Darstellung)</a:t>
            </a:r>
          </a:p>
          <a:p>
            <a:pPr marL="285750" indent="-285750">
              <a:buFont typeface="PingFangSC-Regular" charset="-122"/>
              <a:buChar char="－"/>
            </a:pPr>
            <a:endParaRPr lang="de-DE" dirty="0"/>
          </a:p>
          <a:p>
            <a:pPr marL="285750" indent="-285750">
              <a:buFont typeface="PingFangSC-Regular" charset="-122"/>
              <a:buChar char="－"/>
            </a:pPr>
            <a:endParaRPr lang="de-DE" dirty="0"/>
          </a:p>
          <a:p>
            <a:pPr marL="285750" indent="-285750">
              <a:buFont typeface="PingFangSC-Regular" charset="-122"/>
              <a:buChar char="－"/>
            </a:pPr>
            <a:endParaRPr lang="de-DE" dirty="0"/>
          </a:p>
          <a:p>
            <a:pPr marL="285750" indent="-285750">
              <a:buFont typeface="PingFangSC-Regular" charset="-122"/>
              <a:buChar char="－"/>
            </a:pPr>
            <a:endParaRPr lang="de-DE" dirty="0"/>
          </a:p>
          <a:p>
            <a:pPr marL="285750" indent="-285750">
              <a:buFont typeface="PingFangSC-Regular" charset="-122"/>
              <a:buChar char="－"/>
            </a:pPr>
            <a:endParaRPr lang="de-DE" dirty="0"/>
          </a:p>
          <a:p>
            <a:pPr marL="285750" indent="-285750">
              <a:buFont typeface="PingFangSC-Regular" charset="-122"/>
              <a:buChar char="－"/>
            </a:pPr>
            <a:endParaRPr lang="de-DE" dirty="0"/>
          </a:p>
          <a:p>
            <a:pPr marL="285750" indent="-285750">
              <a:buFont typeface="PingFangSC-Regular" charset="-122"/>
              <a:buChar char="－"/>
            </a:pP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264372"/>
            <a:ext cx="3022600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324" y="4250246"/>
            <a:ext cx="3025775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2016130" y="3899185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/>
              <a:t>Muskelartefakt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4858460" y="3899185"/>
            <a:ext cx="3329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/>
              <a:t>Lidschluss/horizontale Augenbewegung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941655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C69A69-8EE9-8E43-A891-CF91606D7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Appendix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025E48-1AD6-6D43-B0F0-25EFF2796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4898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3212976"/>
            <a:ext cx="2477767" cy="2046851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825398" y="2027346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/>
              <a:t>Normalerweise: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4730572" y="2027346"/>
            <a:ext cx="623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/>
              <a:t>EEG:</a:t>
            </a:r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795" y="2513729"/>
            <a:ext cx="1434445" cy="720080"/>
          </a:xfrm>
          <a:prstGeom prst="rect">
            <a:avLst/>
          </a:prstGeom>
        </p:spPr>
      </p:pic>
      <p:grpSp>
        <p:nvGrpSpPr>
          <p:cNvPr id="38" name="Gruppierung 37"/>
          <p:cNvGrpSpPr/>
          <p:nvPr/>
        </p:nvGrpSpPr>
        <p:grpSpPr>
          <a:xfrm>
            <a:off x="907595" y="3788602"/>
            <a:ext cx="2407828" cy="2682233"/>
            <a:chOff x="904789" y="3204007"/>
            <a:chExt cx="2407828" cy="2682233"/>
          </a:xfrm>
        </p:grpSpPr>
        <p:pic>
          <p:nvPicPr>
            <p:cNvPr id="14" name="Bild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62419" y="3553864"/>
              <a:ext cx="2682233" cy="1982520"/>
            </a:xfrm>
            <a:prstGeom prst="rect">
              <a:avLst/>
            </a:prstGeom>
          </p:spPr>
        </p:pic>
        <p:cxnSp>
          <p:nvCxnSpPr>
            <p:cNvPr id="13" name="Gerade Verbindung 12"/>
            <p:cNvCxnSpPr/>
            <p:nvPr/>
          </p:nvCxnSpPr>
          <p:spPr bwMode="auto">
            <a:xfrm>
              <a:off x="1569456" y="4716000"/>
              <a:ext cx="3960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Gerade Verbindung 14"/>
            <p:cNvCxnSpPr/>
            <p:nvPr/>
          </p:nvCxnSpPr>
          <p:spPr bwMode="auto">
            <a:xfrm>
              <a:off x="1569456" y="4320000"/>
              <a:ext cx="396000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Oval 16"/>
            <p:cNvSpPr/>
            <p:nvPr/>
          </p:nvSpPr>
          <p:spPr bwMode="auto">
            <a:xfrm>
              <a:off x="1922695" y="4149080"/>
              <a:ext cx="288032" cy="288032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1926000" y="4571984"/>
              <a:ext cx="288032" cy="288032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Rechteck 19"/>
            <p:cNvSpPr/>
            <p:nvPr/>
          </p:nvSpPr>
          <p:spPr bwMode="auto">
            <a:xfrm>
              <a:off x="2411760" y="3933055"/>
              <a:ext cx="783036" cy="132677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2592000" y="4293096"/>
              <a:ext cx="288032" cy="288032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2" name="Gerade Verbindung 21"/>
            <p:cNvCxnSpPr/>
            <p:nvPr/>
          </p:nvCxnSpPr>
          <p:spPr bwMode="auto">
            <a:xfrm>
              <a:off x="2736000" y="3645024"/>
              <a:ext cx="8190" cy="6480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Gerade Verbindung 24"/>
            <p:cNvCxnSpPr/>
            <p:nvPr/>
          </p:nvCxnSpPr>
          <p:spPr bwMode="auto">
            <a:xfrm>
              <a:off x="2727810" y="4581128"/>
              <a:ext cx="8190" cy="7200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6" name="Textfeld 25"/>
            <p:cNvSpPr txBox="1"/>
            <p:nvPr/>
          </p:nvSpPr>
          <p:spPr>
            <a:xfrm>
              <a:off x="1913855" y="4545124"/>
              <a:ext cx="314764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/>
                <a:t>V</a:t>
              </a:r>
            </a:p>
          </p:txBody>
        </p:sp>
        <p:sp>
          <p:nvSpPr>
            <p:cNvPr id="27" name="Textfeld 26"/>
            <p:cNvSpPr txBox="1"/>
            <p:nvPr/>
          </p:nvSpPr>
          <p:spPr>
            <a:xfrm>
              <a:off x="1908000" y="4126187"/>
              <a:ext cx="314764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V</a:t>
              </a:r>
            </a:p>
          </p:txBody>
        </p:sp>
        <p:sp>
          <p:nvSpPr>
            <p:cNvPr id="28" name="Textfeld 27"/>
            <p:cNvSpPr txBox="1"/>
            <p:nvPr/>
          </p:nvSpPr>
          <p:spPr>
            <a:xfrm>
              <a:off x="2588381" y="4260141"/>
              <a:ext cx="314764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V</a:t>
              </a:r>
            </a:p>
          </p:txBody>
        </p:sp>
        <p:sp>
          <p:nvSpPr>
            <p:cNvPr id="29" name="Textfeld 28"/>
            <p:cNvSpPr txBox="1"/>
            <p:nvPr/>
          </p:nvSpPr>
          <p:spPr>
            <a:xfrm>
              <a:off x="1638454" y="4093268"/>
              <a:ext cx="4529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0070C0"/>
                  </a:solidFill>
                </a:rPr>
                <a:t>1V</a:t>
              </a:r>
            </a:p>
          </p:txBody>
        </p:sp>
        <p:sp>
          <p:nvSpPr>
            <p:cNvPr id="30" name="Textfeld 29"/>
            <p:cNvSpPr txBox="1"/>
            <p:nvPr/>
          </p:nvSpPr>
          <p:spPr>
            <a:xfrm>
              <a:off x="1657364" y="4497457"/>
              <a:ext cx="4529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>
                  <a:solidFill>
                    <a:srgbClr val="0070C0"/>
                  </a:solidFill>
                </a:rPr>
                <a:t>0V</a:t>
              </a:r>
            </a:p>
          </p:txBody>
        </p:sp>
        <p:sp>
          <p:nvSpPr>
            <p:cNvPr id="31" name="Textfeld 30"/>
            <p:cNvSpPr txBox="1"/>
            <p:nvPr/>
          </p:nvSpPr>
          <p:spPr>
            <a:xfrm>
              <a:off x="1638454" y="5341805"/>
              <a:ext cx="4529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>
                  <a:solidFill>
                    <a:srgbClr val="0070C0"/>
                  </a:solidFill>
                </a:rPr>
                <a:t>-1V</a:t>
              </a:r>
            </a:p>
          </p:txBody>
        </p:sp>
        <p:sp>
          <p:nvSpPr>
            <p:cNvPr id="32" name="Textfeld 31"/>
            <p:cNvSpPr txBox="1"/>
            <p:nvPr/>
          </p:nvSpPr>
          <p:spPr>
            <a:xfrm>
              <a:off x="1760882" y="3411400"/>
              <a:ext cx="4529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>
                  <a:solidFill>
                    <a:srgbClr val="0070C0"/>
                  </a:solidFill>
                </a:rPr>
                <a:t>2V</a:t>
              </a:r>
            </a:p>
          </p:txBody>
        </p:sp>
        <p:sp>
          <p:nvSpPr>
            <p:cNvPr id="33" name="Textfeld 32"/>
            <p:cNvSpPr txBox="1"/>
            <p:nvPr/>
          </p:nvSpPr>
          <p:spPr>
            <a:xfrm>
              <a:off x="904789" y="3976013"/>
              <a:ext cx="4529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1V</a:t>
              </a:r>
            </a:p>
          </p:txBody>
        </p:sp>
        <p:sp>
          <p:nvSpPr>
            <p:cNvPr id="34" name="Textfeld 33"/>
            <p:cNvSpPr txBox="1"/>
            <p:nvPr/>
          </p:nvSpPr>
          <p:spPr>
            <a:xfrm>
              <a:off x="904789" y="4368290"/>
              <a:ext cx="4529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/>
                <a:t>1V</a:t>
              </a:r>
            </a:p>
          </p:txBody>
        </p:sp>
        <p:sp>
          <p:nvSpPr>
            <p:cNvPr id="35" name="Textfeld 34"/>
            <p:cNvSpPr txBox="1"/>
            <p:nvPr/>
          </p:nvSpPr>
          <p:spPr>
            <a:xfrm>
              <a:off x="904789" y="4760567"/>
              <a:ext cx="4529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/>
                <a:t>1V</a:t>
              </a:r>
            </a:p>
          </p:txBody>
        </p:sp>
        <p:sp>
          <p:nvSpPr>
            <p:cNvPr id="36" name="Textfeld 35"/>
            <p:cNvSpPr txBox="1"/>
            <p:nvPr/>
          </p:nvSpPr>
          <p:spPr>
            <a:xfrm>
              <a:off x="2859635" y="4298612"/>
              <a:ext cx="4529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3</a:t>
              </a:r>
              <a:r>
                <a:rPr lang="de-DE" sz="1200"/>
                <a:t>V</a:t>
              </a:r>
              <a:endParaRPr lang="de-DE" sz="1200" dirty="0"/>
            </a:p>
          </p:txBody>
        </p:sp>
        <p:sp>
          <p:nvSpPr>
            <p:cNvPr id="37" name="Textfeld 36"/>
            <p:cNvSpPr txBox="1"/>
            <p:nvPr/>
          </p:nvSpPr>
          <p:spPr>
            <a:xfrm>
              <a:off x="1862346" y="4809110"/>
              <a:ext cx="4529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 err="1">
                  <a:solidFill>
                    <a:srgbClr val="0070C0"/>
                  </a:solidFill>
                </a:rPr>
                <a:t>Ref</a:t>
              </a:r>
              <a:endParaRPr lang="de-DE" sz="12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43" name="Gruppierung 42"/>
          <p:cNvGrpSpPr/>
          <p:nvPr/>
        </p:nvGrpSpPr>
        <p:grpSpPr>
          <a:xfrm>
            <a:off x="7812360" y="2108915"/>
            <a:ext cx="314764" cy="353943"/>
            <a:chOff x="5580112" y="5881682"/>
            <a:chExt cx="314764" cy="353943"/>
          </a:xfrm>
        </p:grpSpPr>
        <p:sp>
          <p:nvSpPr>
            <p:cNvPr id="41" name="Oval 40"/>
            <p:cNvSpPr/>
            <p:nvPr/>
          </p:nvSpPr>
          <p:spPr bwMode="auto">
            <a:xfrm>
              <a:off x="5580112" y="5897770"/>
              <a:ext cx="314764" cy="321766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5580112" y="5881682"/>
              <a:ext cx="314764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V</a:t>
              </a:r>
            </a:p>
          </p:txBody>
        </p:sp>
      </p:grpSp>
      <p:grpSp>
        <p:nvGrpSpPr>
          <p:cNvPr id="44" name="Gruppierung 43"/>
          <p:cNvGrpSpPr/>
          <p:nvPr/>
        </p:nvGrpSpPr>
        <p:grpSpPr>
          <a:xfrm>
            <a:off x="7289033" y="2108915"/>
            <a:ext cx="314764" cy="353943"/>
            <a:chOff x="5580112" y="5881682"/>
            <a:chExt cx="314764" cy="353943"/>
          </a:xfrm>
        </p:grpSpPr>
        <p:sp>
          <p:nvSpPr>
            <p:cNvPr id="45" name="Oval 44"/>
            <p:cNvSpPr/>
            <p:nvPr/>
          </p:nvSpPr>
          <p:spPr bwMode="auto">
            <a:xfrm>
              <a:off x="5580112" y="5897770"/>
              <a:ext cx="314764" cy="321766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Textfeld 45"/>
            <p:cNvSpPr txBox="1"/>
            <p:nvPr/>
          </p:nvSpPr>
          <p:spPr>
            <a:xfrm>
              <a:off x="5580112" y="5881682"/>
              <a:ext cx="314764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V</a:t>
              </a:r>
            </a:p>
          </p:txBody>
        </p:sp>
      </p:grpSp>
      <p:grpSp>
        <p:nvGrpSpPr>
          <p:cNvPr id="47" name="Gruppierung 46"/>
          <p:cNvGrpSpPr/>
          <p:nvPr/>
        </p:nvGrpSpPr>
        <p:grpSpPr>
          <a:xfrm>
            <a:off x="6765706" y="2108915"/>
            <a:ext cx="314764" cy="353943"/>
            <a:chOff x="5580112" y="5881682"/>
            <a:chExt cx="314764" cy="353943"/>
          </a:xfrm>
        </p:grpSpPr>
        <p:sp>
          <p:nvSpPr>
            <p:cNvPr id="48" name="Oval 47"/>
            <p:cNvSpPr/>
            <p:nvPr/>
          </p:nvSpPr>
          <p:spPr bwMode="auto">
            <a:xfrm>
              <a:off x="5580112" y="5897770"/>
              <a:ext cx="314764" cy="321766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Textfeld 48"/>
            <p:cNvSpPr txBox="1"/>
            <p:nvPr/>
          </p:nvSpPr>
          <p:spPr>
            <a:xfrm>
              <a:off x="5580112" y="5881682"/>
              <a:ext cx="314764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V</a:t>
              </a:r>
            </a:p>
          </p:txBody>
        </p:sp>
      </p:grpSp>
      <p:cxnSp>
        <p:nvCxnSpPr>
          <p:cNvPr id="56" name="Gerade Verbindung 55"/>
          <p:cNvCxnSpPr/>
          <p:nvPr/>
        </p:nvCxnSpPr>
        <p:spPr bwMode="auto">
          <a:xfrm>
            <a:off x="6923088" y="2445381"/>
            <a:ext cx="0" cy="1440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Gerade Verbindung 57"/>
          <p:cNvCxnSpPr/>
          <p:nvPr/>
        </p:nvCxnSpPr>
        <p:spPr bwMode="auto">
          <a:xfrm>
            <a:off x="7452320" y="2445381"/>
            <a:ext cx="0" cy="1440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Gerade Verbindung 58"/>
          <p:cNvCxnSpPr/>
          <p:nvPr/>
        </p:nvCxnSpPr>
        <p:spPr bwMode="auto">
          <a:xfrm>
            <a:off x="7974000" y="2445381"/>
            <a:ext cx="0" cy="1440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Gerade Verbindung 59"/>
          <p:cNvCxnSpPr/>
          <p:nvPr/>
        </p:nvCxnSpPr>
        <p:spPr bwMode="auto">
          <a:xfrm flipH="1" flipV="1">
            <a:off x="6915600" y="2589381"/>
            <a:ext cx="10656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Gerade Verbindung 62"/>
          <p:cNvCxnSpPr/>
          <p:nvPr/>
        </p:nvCxnSpPr>
        <p:spPr bwMode="auto">
          <a:xfrm>
            <a:off x="6930000" y="1976400"/>
            <a:ext cx="0" cy="1548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Gerade Verbindung 63"/>
          <p:cNvCxnSpPr/>
          <p:nvPr/>
        </p:nvCxnSpPr>
        <p:spPr bwMode="auto">
          <a:xfrm>
            <a:off x="7452320" y="1944000"/>
            <a:ext cx="0" cy="1800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Gerade Verbindung 65"/>
          <p:cNvCxnSpPr/>
          <p:nvPr/>
        </p:nvCxnSpPr>
        <p:spPr bwMode="auto">
          <a:xfrm>
            <a:off x="7982226" y="1908000"/>
            <a:ext cx="0" cy="2160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Gerade Verbindung 66"/>
          <p:cNvCxnSpPr/>
          <p:nvPr/>
        </p:nvCxnSpPr>
        <p:spPr bwMode="auto">
          <a:xfrm flipH="1">
            <a:off x="6595200" y="1987200"/>
            <a:ext cx="328168" cy="164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Gerade Verbindung 70"/>
          <p:cNvCxnSpPr/>
          <p:nvPr/>
        </p:nvCxnSpPr>
        <p:spPr bwMode="auto">
          <a:xfrm flipH="1" flipV="1">
            <a:off x="6595200" y="1946064"/>
            <a:ext cx="864097" cy="102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Gerade Verbindung 73"/>
          <p:cNvCxnSpPr/>
          <p:nvPr/>
        </p:nvCxnSpPr>
        <p:spPr bwMode="auto">
          <a:xfrm flipH="1" flipV="1">
            <a:off x="6595200" y="1908000"/>
            <a:ext cx="1392320" cy="102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1" name="Dreieck 80"/>
          <p:cNvSpPr/>
          <p:nvPr/>
        </p:nvSpPr>
        <p:spPr bwMode="auto">
          <a:xfrm rot="1020000">
            <a:off x="6429026" y="3329811"/>
            <a:ext cx="150992" cy="126416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Oval 82"/>
          <p:cNvSpPr/>
          <p:nvPr/>
        </p:nvSpPr>
        <p:spPr bwMode="auto">
          <a:xfrm flipH="1">
            <a:off x="6136257" y="3310499"/>
            <a:ext cx="106674" cy="10090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Oval 83"/>
          <p:cNvSpPr/>
          <p:nvPr/>
        </p:nvSpPr>
        <p:spPr bwMode="auto">
          <a:xfrm flipH="1">
            <a:off x="5858670" y="3328098"/>
            <a:ext cx="106674" cy="10090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Oval 84"/>
          <p:cNvSpPr/>
          <p:nvPr/>
        </p:nvSpPr>
        <p:spPr bwMode="auto">
          <a:xfrm flipH="1">
            <a:off x="5612854" y="3380595"/>
            <a:ext cx="106674" cy="10090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Freihandform 87"/>
          <p:cNvSpPr/>
          <p:nvPr/>
        </p:nvSpPr>
        <p:spPr bwMode="auto">
          <a:xfrm>
            <a:off x="6192000" y="1984127"/>
            <a:ext cx="422781" cy="1336238"/>
          </a:xfrm>
          <a:custGeom>
            <a:avLst/>
            <a:gdLst>
              <a:gd name="connsiteX0" fmla="*/ 4996 w 421855"/>
              <a:gd name="connsiteY0" fmla="*/ 1304364 h 1304364"/>
              <a:gd name="connsiteX1" fmla="*/ 58784 w 421855"/>
              <a:gd name="connsiteY1" fmla="*/ 349623 h 1304364"/>
              <a:gd name="connsiteX2" fmla="*/ 421855 w 421855"/>
              <a:gd name="connsiteY2" fmla="*/ 0 h 1304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1855" h="1304364">
                <a:moveTo>
                  <a:pt x="4996" y="1304364"/>
                </a:moveTo>
                <a:cubicBezTo>
                  <a:pt x="-2848" y="935690"/>
                  <a:pt x="-10692" y="567017"/>
                  <a:pt x="58784" y="349623"/>
                </a:cubicBezTo>
                <a:cubicBezTo>
                  <a:pt x="128260" y="132229"/>
                  <a:pt x="421855" y="0"/>
                  <a:pt x="421855" y="0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Freihandform 88"/>
          <p:cNvSpPr/>
          <p:nvPr/>
        </p:nvSpPr>
        <p:spPr bwMode="auto">
          <a:xfrm>
            <a:off x="5905147" y="1944000"/>
            <a:ext cx="703178" cy="1390872"/>
          </a:xfrm>
          <a:custGeom>
            <a:avLst/>
            <a:gdLst>
              <a:gd name="connsiteX0" fmla="*/ 4996 w 421855"/>
              <a:gd name="connsiteY0" fmla="*/ 1304364 h 1304364"/>
              <a:gd name="connsiteX1" fmla="*/ 58784 w 421855"/>
              <a:gd name="connsiteY1" fmla="*/ 349623 h 1304364"/>
              <a:gd name="connsiteX2" fmla="*/ 421855 w 421855"/>
              <a:gd name="connsiteY2" fmla="*/ 0 h 1304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1855" h="1304364">
                <a:moveTo>
                  <a:pt x="4996" y="1304364"/>
                </a:moveTo>
                <a:cubicBezTo>
                  <a:pt x="-2848" y="935690"/>
                  <a:pt x="-10692" y="567017"/>
                  <a:pt x="58784" y="349623"/>
                </a:cubicBezTo>
                <a:cubicBezTo>
                  <a:pt x="128260" y="132229"/>
                  <a:pt x="421855" y="0"/>
                  <a:pt x="421855" y="0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Freihandform 90"/>
          <p:cNvSpPr/>
          <p:nvPr/>
        </p:nvSpPr>
        <p:spPr bwMode="auto">
          <a:xfrm>
            <a:off x="6512400" y="2592000"/>
            <a:ext cx="418567" cy="745491"/>
          </a:xfrm>
          <a:custGeom>
            <a:avLst/>
            <a:gdLst>
              <a:gd name="connsiteX0" fmla="*/ 4996 w 421855"/>
              <a:gd name="connsiteY0" fmla="*/ 1304364 h 1304364"/>
              <a:gd name="connsiteX1" fmla="*/ 58784 w 421855"/>
              <a:gd name="connsiteY1" fmla="*/ 349623 h 1304364"/>
              <a:gd name="connsiteX2" fmla="*/ 421855 w 421855"/>
              <a:gd name="connsiteY2" fmla="*/ 0 h 1304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1855" h="1304364">
                <a:moveTo>
                  <a:pt x="4996" y="1304364"/>
                </a:moveTo>
                <a:cubicBezTo>
                  <a:pt x="-2848" y="935690"/>
                  <a:pt x="-10692" y="567017"/>
                  <a:pt x="58784" y="349623"/>
                </a:cubicBezTo>
                <a:cubicBezTo>
                  <a:pt x="128260" y="132229"/>
                  <a:pt x="421855" y="0"/>
                  <a:pt x="421855" y="0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Freihandform 89"/>
          <p:cNvSpPr/>
          <p:nvPr/>
        </p:nvSpPr>
        <p:spPr bwMode="auto">
          <a:xfrm>
            <a:off x="5655671" y="1908000"/>
            <a:ext cx="959110" cy="1470549"/>
          </a:xfrm>
          <a:custGeom>
            <a:avLst/>
            <a:gdLst>
              <a:gd name="connsiteX0" fmla="*/ 4996 w 421855"/>
              <a:gd name="connsiteY0" fmla="*/ 1304364 h 1304364"/>
              <a:gd name="connsiteX1" fmla="*/ 58784 w 421855"/>
              <a:gd name="connsiteY1" fmla="*/ 349623 h 1304364"/>
              <a:gd name="connsiteX2" fmla="*/ 421855 w 421855"/>
              <a:gd name="connsiteY2" fmla="*/ 0 h 1304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1855" h="1304364">
                <a:moveTo>
                  <a:pt x="4996" y="1304364"/>
                </a:moveTo>
                <a:cubicBezTo>
                  <a:pt x="-2848" y="935690"/>
                  <a:pt x="-10692" y="567017"/>
                  <a:pt x="58784" y="349623"/>
                </a:cubicBezTo>
                <a:cubicBezTo>
                  <a:pt x="128260" y="132229"/>
                  <a:pt x="421855" y="0"/>
                  <a:pt x="421855" y="0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xtfeld 91"/>
          <p:cNvSpPr txBox="1"/>
          <p:nvPr/>
        </p:nvSpPr>
        <p:spPr>
          <a:xfrm>
            <a:off x="6504522" y="3258031"/>
            <a:ext cx="568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/>
              <a:t>GND</a:t>
            </a:r>
            <a:endParaRPr lang="de-DE" sz="1200" dirty="0"/>
          </a:p>
        </p:txBody>
      </p:sp>
      <p:grpSp>
        <p:nvGrpSpPr>
          <p:cNvPr id="104" name="Gruppierung 103"/>
          <p:cNvGrpSpPr/>
          <p:nvPr/>
        </p:nvGrpSpPr>
        <p:grpSpPr>
          <a:xfrm>
            <a:off x="6017942" y="3577070"/>
            <a:ext cx="117284" cy="505696"/>
            <a:chOff x="8127124" y="4005064"/>
            <a:chExt cx="117284" cy="505696"/>
          </a:xfrm>
        </p:grpSpPr>
        <p:cxnSp>
          <p:nvCxnSpPr>
            <p:cNvPr id="97" name="Gerade Verbindung 96"/>
            <p:cNvCxnSpPr/>
            <p:nvPr/>
          </p:nvCxnSpPr>
          <p:spPr bwMode="auto">
            <a:xfrm flipH="1">
              <a:off x="8127124" y="4005064"/>
              <a:ext cx="0" cy="50569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/>
          </p:nvCxnSpPr>
          <p:spPr bwMode="auto">
            <a:xfrm>
              <a:off x="8244408" y="4113104"/>
              <a:ext cx="0" cy="252000"/>
            </a:xfrm>
            <a:prstGeom prst="line">
              <a:avLst/>
            </a:prstGeom>
            <a:solidFill>
              <a:schemeClr val="accent1"/>
            </a:solidFill>
            <a:ln w="603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07" name="Freihandform 106"/>
          <p:cNvSpPr/>
          <p:nvPr/>
        </p:nvSpPr>
        <p:spPr bwMode="auto">
          <a:xfrm>
            <a:off x="5638897" y="3482236"/>
            <a:ext cx="373596" cy="358154"/>
          </a:xfrm>
          <a:custGeom>
            <a:avLst/>
            <a:gdLst>
              <a:gd name="connsiteX0" fmla="*/ 27043 w 373596"/>
              <a:gd name="connsiteY0" fmla="*/ 0 h 358154"/>
              <a:gd name="connsiteX1" fmla="*/ 35393 w 373596"/>
              <a:gd name="connsiteY1" fmla="*/ 325676 h 358154"/>
              <a:gd name="connsiteX2" fmla="*/ 373596 w 373596"/>
              <a:gd name="connsiteY2" fmla="*/ 346553 h 358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596" h="358154">
                <a:moveTo>
                  <a:pt x="27043" y="0"/>
                </a:moveTo>
                <a:cubicBezTo>
                  <a:pt x="2338" y="133958"/>
                  <a:pt x="-22366" y="267917"/>
                  <a:pt x="35393" y="325676"/>
                </a:cubicBezTo>
                <a:cubicBezTo>
                  <a:pt x="93152" y="383435"/>
                  <a:pt x="373596" y="346553"/>
                  <a:pt x="373596" y="346553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Freihandform 109"/>
          <p:cNvSpPr/>
          <p:nvPr/>
        </p:nvSpPr>
        <p:spPr bwMode="auto">
          <a:xfrm>
            <a:off x="6150279" y="3453008"/>
            <a:ext cx="334028" cy="391418"/>
          </a:xfrm>
          <a:custGeom>
            <a:avLst/>
            <a:gdLst>
              <a:gd name="connsiteX0" fmla="*/ 334028 w 334028"/>
              <a:gd name="connsiteY0" fmla="*/ 0 h 391418"/>
              <a:gd name="connsiteX1" fmla="*/ 271398 w 334028"/>
              <a:gd name="connsiteY1" fmla="*/ 354904 h 391418"/>
              <a:gd name="connsiteX2" fmla="*/ 0 w 334028"/>
              <a:gd name="connsiteY2" fmla="*/ 379956 h 39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4028" h="391418">
                <a:moveTo>
                  <a:pt x="334028" y="0"/>
                </a:moveTo>
                <a:cubicBezTo>
                  <a:pt x="330548" y="145789"/>
                  <a:pt x="327069" y="291578"/>
                  <a:pt x="271398" y="354904"/>
                </a:cubicBezTo>
                <a:cubicBezTo>
                  <a:pt x="215727" y="418230"/>
                  <a:pt x="0" y="379956"/>
                  <a:pt x="0" y="379956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Textfeld 110"/>
          <p:cNvSpPr txBox="1"/>
          <p:nvPr/>
        </p:nvSpPr>
        <p:spPr>
          <a:xfrm>
            <a:off x="5273475" y="3296647"/>
            <a:ext cx="568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/>
              <a:t>SE</a:t>
            </a:r>
            <a:endParaRPr lang="de-DE" sz="1200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408F7E5-5E34-984F-B9BC-66705D48B2DA}"/>
              </a:ext>
            </a:extLst>
          </p:cNvPr>
          <p:cNvSpPr txBox="1"/>
          <p:nvPr/>
        </p:nvSpPr>
        <p:spPr>
          <a:xfrm>
            <a:off x="4689654" y="5259826"/>
            <a:ext cx="4064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Symbol" pitchFamily="2" charset="2"/>
              <a:buChar char="-"/>
            </a:pPr>
            <a:r>
              <a:rPr lang="de-DE" sz="1200" dirty="0"/>
              <a:t>Neuronale Aktivität (neuronale Dipole) im Gehirn und deren elektrische Felder entsprechen einer Batterie im Stromkreislauf</a:t>
            </a:r>
          </a:p>
          <a:p>
            <a:pPr marL="171450" indent="-171450">
              <a:buFont typeface="Symbol" pitchFamily="2" charset="2"/>
              <a:buChar char="-"/>
            </a:pPr>
            <a:r>
              <a:rPr lang="de-DE" sz="1200" dirty="0"/>
              <a:t>Über GND </a:t>
            </a:r>
            <a:r>
              <a:rPr lang="de-DE" sz="1200" dirty="0" err="1"/>
              <a:t>fliessen</a:t>
            </a:r>
            <a:r>
              <a:rPr lang="de-DE" sz="1200" dirty="0"/>
              <a:t> Elektroden wieder zurück ins Gehirn, Stromkreis ist geschlossen</a:t>
            </a:r>
          </a:p>
          <a:p>
            <a:pPr marL="171450" indent="-171450">
              <a:buFont typeface="Symbol" pitchFamily="2" charset="2"/>
              <a:buChar char="-"/>
            </a:pPr>
            <a:r>
              <a:rPr lang="de-DE" sz="1200" dirty="0"/>
              <a:t>Elektrode = Voltmeter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1FD40A2-18C4-E647-85A8-05D71D103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Gehirn als Stromkreislauf</a:t>
            </a:r>
          </a:p>
        </p:txBody>
      </p:sp>
      <p:sp>
        <p:nvSpPr>
          <p:cNvPr id="57" name="Pfeil in vier Richtungen 56">
            <a:extLst>
              <a:ext uri="{FF2B5EF4-FFF2-40B4-BE49-F238E27FC236}">
                <a16:creationId xmlns:a16="http://schemas.microsoft.com/office/drawing/2014/main" id="{C2AA8A9F-6FBE-694C-9083-2B7AF154EB72}"/>
              </a:ext>
            </a:extLst>
          </p:cNvPr>
          <p:cNvSpPr/>
          <p:nvPr/>
        </p:nvSpPr>
        <p:spPr bwMode="auto">
          <a:xfrm rot="2534545">
            <a:off x="2608141" y="4896288"/>
            <a:ext cx="272306" cy="260975"/>
          </a:xfrm>
          <a:prstGeom prst="quadArrow">
            <a:avLst>
              <a:gd name="adj1" fmla="val 3234"/>
              <a:gd name="adj2" fmla="val 1480"/>
              <a:gd name="adj3" fmla="val 31659"/>
            </a:avLst>
          </a:prstGeom>
          <a:solidFill>
            <a:srgbClr val="0070C0"/>
          </a:solidFill>
          <a:ln w="158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7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9" name="Gruppierung 42">
            <a:extLst>
              <a:ext uri="{FF2B5EF4-FFF2-40B4-BE49-F238E27FC236}">
                <a16:creationId xmlns:a16="http://schemas.microsoft.com/office/drawing/2014/main" id="{75459F1F-5964-B542-85AD-FBD86CF968A8}"/>
              </a:ext>
            </a:extLst>
          </p:cNvPr>
          <p:cNvGrpSpPr/>
          <p:nvPr/>
        </p:nvGrpSpPr>
        <p:grpSpPr>
          <a:xfrm>
            <a:off x="1955770" y="3669319"/>
            <a:ext cx="314764" cy="353943"/>
            <a:chOff x="5580112" y="5881682"/>
            <a:chExt cx="314764" cy="353943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3581284-3081-994A-8429-DAA1B4A33D64}"/>
                </a:ext>
              </a:extLst>
            </p:cNvPr>
            <p:cNvSpPr/>
            <p:nvPr/>
          </p:nvSpPr>
          <p:spPr bwMode="auto">
            <a:xfrm>
              <a:off x="5580112" y="5897770"/>
              <a:ext cx="314764" cy="321766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7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Textfeld 112">
              <a:extLst>
                <a:ext uri="{FF2B5EF4-FFF2-40B4-BE49-F238E27FC236}">
                  <a16:creationId xmlns:a16="http://schemas.microsoft.com/office/drawing/2014/main" id="{F30FD5E8-C0A4-D54A-9B12-544A48E1E5CF}"/>
                </a:ext>
              </a:extLst>
            </p:cNvPr>
            <p:cNvSpPr txBox="1"/>
            <p:nvPr/>
          </p:nvSpPr>
          <p:spPr>
            <a:xfrm>
              <a:off x="5580112" y="5881682"/>
              <a:ext cx="314764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V</a:t>
              </a:r>
            </a:p>
          </p:txBody>
        </p:sp>
      </p:grpSp>
      <p:cxnSp>
        <p:nvCxnSpPr>
          <p:cNvPr id="114" name="Gerade Verbindung 113">
            <a:extLst>
              <a:ext uri="{FF2B5EF4-FFF2-40B4-BE49-F238E27FC236}">
                <a16:creationId xmlns:a16="http://schemas.microsoft.com/office/drawing/2014/main" id="{DB41A731-9F40-F24B-890F-51EBC935B81D}"/>
              </a:ext>
            </a:extLst>
          </p:cNvPr>
          <p:cNvCxnSpPr>
            <a:cxnSpLocks/>
          </p:cNvCxnSpPr>
          <p:nvPr/>
        </p:nvCxnSpPr>
        <p:spPr bwMode="auto">
          <a:xfrm>
            <a:off x="2116800" y="4010766"/>
            <a:ext cx="0" cy="21885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90181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wird gemessen?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PingFangSC-Regular" charset="-122"/>
              <a:buChar char="－"/>
            </a:pPr>
            <a:r>
              <a:rPr lang="de-DE" dirty="0"/>
              <a:t>Spannung (U) wird immer zwischen zwei Punkten gemessen:</a:t>
            </a:r>
          </a:p>
          <a:p>
            <a:pPr marL="688975" lvl="1" indent="-342900">
              <a:buFont typeface="PingFangSC-Regular" charset="-122"/>
              <a:buChar char="－"/>
            </a:pPr>
            <a:r>
              <a:rPr lang="de-DE" dirty="0"/>
              <a:t>Signalelektrode (SE) : </a:t>
            </a:r>
            <a:r>
              <a:rPr lang="de-DE" dirty="0" err="1"/>
              <a:t>Groundelektrode</a:t>
            </a:r>
            <a:r>
              <a:rPr lang="de-DE" dirty="0"/>
              <a:t> (GND) (Geräterauschen)</a:t>
            </a:r>
          </a:p>
          <a:p>
            <a:pPr marL="688975" lvl="1" indent="-342900">
              <a:buFont typeface="PingFangSC-Regular" charset="-122"/>
              <a:buChar char="－"/>
            </a:pPr>
            <a:r>
              <a:rPr lang="de-DE" dirty="0"/>
              <a:t>Referenz (</a:t>
            </a:r>
            <a:r>
              <a:rPr lang="de-DE" dirty="0" err="1"/>
              <a:t>Ref</a:t>
            </a:r>
            <a:r>
              <a:rPr lang="de-DE" dirty="0"/>
              <a:t>) : GND (Geräterauschen)</a:t>
            </a:r>
          </a:p>
          <a:p>
            <a:pPr marL="688975" lvl="1" indent="-342900">
              <a:buFont typeface="PingFangSC-Regular" charset="-122"/>
              <a:buChar char="－"/>
            </a:pPr>
            <a:r>
              <a:rPr lang="de-DE" dirty="0"/>
              <a:t>Gemessenes Signal an Elektrode: SE – </a:t>
            </a:r>
            <a:r>
              <a:rPr lang="de-DE" dirty="0" err="1"/>
              <a:t>Ref</a:t>
            </a:r>
            <a:r>
              <a:rPr lang="de-DE" dirty="0"/>
              <a:t>  </a:t>
            </a:r>
            <a:br>
              <a:rPr lang="de-DE" dirty="0"/>
            </a:br>
            <a:r>
              <a:rPr lang="de-DE" dirty="0"/>
              <a:t>→ Geräterauschen wird rausgerechnet → SNR verbessert sich</a:t>
            </a:r>
          </a:p>
          <a:p>
            <a:pPr marL="342900" indent="-342900">
              <a:buFont typeface="PingFangSC-Regular" charset="-122"/>
              <a:buChar char="－"/>
            </a:pPr>
            <a:r>
              <a:rPr lang="de-DE" dirty="0"/>
              <a:t>U = R</a:t>
            </a:r>
            <a:r>
              <a:rPr lang="de-DE" sz="1200" dirty="0"/>
              <a:t>*</a:t>
            </a:r>
            <a:r>
              <a:rPr lang="de-DE" dirty="0"/>
              <a:t>I → hier: U = gemessener Wert an SE (relativ zu GND), R = Schädel, etc., I = Strom, der zwischen SE und GND durch gesamtes System </a:t>
            </a:r>
            <a:r>
              <a:rPr lang="de-DE" dirty="0" err="1"/>
              <a:t>fliesst</a:t>
            </a:r>
            <a:endParaRPr lang="de-DE" dirty="0"/>
          </a:p>
          <a:p>
            <a:pPr marL="342900" indent="-342900">
              <a:buFont typeface="PingFangSC-Regular" charset="-122"/>
              <a:buChar char="－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217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Calibri" charset="0"/>
                <a:ea typeface="MS PGothic" charset="0"/>
              </a:rPr>
              <a:t>Präsentationscomputer</a:t>
            </a:r>
          </a:p>
        </p:txBody>
      </p:sp>
      <p:pic>
        <p:nvPicPr>
          <p:cNvPr id="26626" name="Bild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845520"/>
            <a:ext cx="3289300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extfeld 8"/>
          <p:cNvSpPr txBox="1">
            <a:spLocks noChangeArrowheads="1"/>
          </p:cNvSpPr>
          <p:nvPr/>
        </p:nvSpPr>
        <p:spPr bwMode="auto">
          <a:xfrm>
            <a:off x="5118100" y="3563169"/>
            <a:ext cx="3200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r>
              <a:rPr lang="de-DE" sz="1800" dirty="0"/>
              <a:t>PC 2: EEG-Aufnahmesoftware</a:t>
            </a:r>
          </a:p>
        </p:txBody>
      </p:sp>
      <p:grpSp>
        <p:nvGrpSpPr>
          <p:cNvPr id="2" name="Gruppierung 1"/>
          <p:cNvGrpSpPr/>
          <p:nvPr/>
        </p:nvGrpSpPr>
        <p:grpSpPr>
          <a:xfrm>
            <a:off x="457200" y="2372320"/>
            <a:ext cx="4229100" cy="2705100"/>
            <a:chOff x="457200" y="1905000"/>
            <a:chExt cx="4229100" cy="2705100"/>
          </a:xfrm>
        </p:grpSpPr>
        <p:pic>
          <p:nvPicPr>
            <p:cNvPr id="26633" name="Bild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2146300"/>
              <a:ext cx="3289300" cy="2463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34" name="Textfeld 7"/>
            <p:cNvSpPr txBox="1">
              <a:spLocks noChangeArrowheads="1"/>
            </p:cNvSpPr>
            <p:nvPr/>
          </p:nvSpPr>
          <p:spPr bwMode="auto">
            <a:xfrm>
              <a:off x="647700" y="1905000"/>
              <a:ext cx="403860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9pPr>
            </a:lstStyle>
            <a:p>
              <a:pPr eaLnBrk="1" hangingPunct="1"/>
              <a:r>
                <a:rPr lang="de-DE" sz="1800"/>
                <a:t>PC 1: Presentation Software</a:t>
              </a:r>
            </a:p>
          </p:txBody>
        </p:sp>
      </p:grpSp>
      <p:grpSp>
        <p:nvGrpSpPr>
          <p:cNvPr id="3" name="Gruppierung 2"/>
          <p:cNvGrpSpPr/>
          <p:nvPr/>
        </p:nvGrpSpPr>
        <p:grpSpPr>
          <a:xfrm>
            <a:off x="2628900" y="1898280"/>
            <a:ext cx="5029200" cy="2785440"/>
            <a:chOff x="2628900" y="1430960"/>
            <a:chExt cx="5029200" cy="2785440"/>
          </a:xfrm>
        </p:grpSpPr>
        <p:grpSp>
          <p:nvGrpSpPr>
            <p:cNvPr id="26635" name="Gruppierung 12"/>
            <p:cNvGrpSpPr>
              <a:grpSpLocks/>
            </p:cNvGrpSpPr>
            <p:nvPr/>
          </p:nvGrpSpPr>
          <p:grpSpPr bwMode="auto">
            <a:xfrm>
              <a:off x="2628900" y="3149600"/>
              <a:ext cx="736600" cy="1066800"/>
              <a:chOff x="2628900" y="3149600"/>
              <a:chExt cx="736600" cy="1066800"/>
            </a:xfrm>
          </p:grpSpPr>
          <p:sp>
            <p:nvSpPr>
              <p:cNvPr id="10" name="Oval 9"/>
              <p:cNvSpPr>
                <a:spLocks noChangeArrowheads="1"/>
              </p:cNvSpPr>
              <p:nvPr/>
            </p:nvSpPr>
            <p:spPr bwMode="auto">
              <a:xfrm>
                <a:off x="2717800" y="3619500"/>
                <a:ext cx="647700" cy="596900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000000">
                    <a:alpha val="34998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>
                  <a:defRPr/>
                </a:pPr>
                <a:endParaRPr lang="de-DE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cxnSp>
            <p:nvCxnSpPr>
              <p:cNvPr id="12" name="Gerade Verbindung mit Pfeil 11"/>
              <p:cNvCxnSpPr>
                <a:cxnSpLocks noChangeShapeType="1"/>
              </p:cNvCxnSpPr>
              <p:nvPr/>
            </p:nvCxnSpPr>
            <p:spPr bwMode="auto">
              <a:xfrm flipH="1" flipV="1">
                <a:off x="2628900" y="3149600"/>
                <a:ext cx="190500" cy="330200"/>
              </a:xfrm>
              <a:prstGeom prst="straightConnector1">
                <a:avLst/>
              </a:prstGeom>
              <a:noFill/>
              <a:ln w="25400">
                <a:solidFill>
                  <a:srgbClr val="FF0000"/>
                </a:solidFill>
                <a:round/>
                <a:headEnd/>
                <a:tailEnd type="arrow" w="med" len="med"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9" name="Gruppierung 18"/>
            <p:cNvGrpSpPr>
              <a:grpSpLocks/>
            </p:cNvGrpSpPr>
            <p:nvPr/>
          </p:nvGrpSpPr>
          <p:grpSpPr bwMode="auto">
            <a:xfrm>
              <a:off x="3111500" y="1430960"/>
              <a:ext cx="4546600" cy="1564654"/>
              <a:chOff x="3111500" y="1430578"/>
              <a:chExt cx="4546600" cy="1565590"/>
            </a:xfrm>
          </p:grpSpPr>
          <p:cxnSp>
            <p:nvCxnSpPr>
              <p:cNvPr id="15" name="Gewinkelte Verbindung 14"/>
              <p:cNvCxnSpPr>
                <a:cxnSpLocks noChangeShapeType="1"/>
              </p:cNvCxnSpPr>
              <p:nvPr/>
            </p:nvCxnSpPr>
            <p:spPr bwMode="auto">
              <a:xfrm>
                <a:off x="3111500" y="2476744"/>
                <a:ext cx="4152900" cy="519424"/>
              </a:xfrm>
              <a:prstGeom prst="bentConnector3">
                <a:avLst>
                  <a:gd name="adj1" fmla="val 100153"/>
                </a:avLst>
              </a:prstGeom>
              <a:noFill/>
              <a:ln w="25400">
                <a:solidFill>
                  <a:srgbClr val="FF0000"/>
                </a:solidFill>
                <a:miter lim="800000"/>
                <a:headEnd/>
                <a:tailEnd type="arrow" w="med" len="med"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pic>
            <p:nvPicPr>
              <p:cNvPr id="26631" name="Bild 16" descr="Bildschirmfoto 2015-09-23 um 18.47.43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21100" y="1430578"/>
                <a:ext cx="1760750" cy="7294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6632" name="Textfeld 17"/>
              <p:cNvSpPr txBox="1">
                <a:spLocks noChangeArrowheads="1"/>
              </p:cNvSpPr>
              <p:nvPr/>
            </p:nvSpPr>
            <p:spPr bwMode="auto">
              <a:xfrm>
                <a:off x="5638800" y="1790700"/>
                <a:ext cx="2019300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MS PGothic" charset="0"/>
                    <a:cs typeface="MS PGothic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MS PGothic" charset="0"/>
                    <a:cs typeface="MS PGothic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MS PGothic" charset="0"/>
                    <a:cs typeface="MS PGothic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MS PGothic" charset="0"/>
                    <a:cs typeface="MS PGothic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MS PGothic" charset="0"/>
                    <a:cs typeface="MS PGothic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MS PGothic" charset="0"/>
                    <a:cs typeface="MS PGothic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MS PGothic" charset="0"/>
                    <a:cs typeface="MS PGothic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MS PGothic" charset="0"/>
                    <a:cs typeface="MS PGothic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MS PGothic" charset="0"/>
                    <a:cs typeface="MS PGothic" charset="0"/>
                  </a:defRPr>
                </a:lvl9pPr>
              </a:lstStyle>
              <a:p>
                <a:pPr eaLnBrk="1" hangingPunct="1"/>
                <a:r>
                  <a:rPr lang="de-DE" sz="1800" dirty="0"/>
                  <a:t>Trigger/Marker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0369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Elektroden/Elektrodenkappen</a:t>
            </a:r>
          </a:p>
        </p:txBody>
      </p:sp>
      <p:pic>
        <p:nvPicPr>
          <p:cNvPr id="4" name="Picture 21" descr="e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61445" y="2094316"/>
            <a:ext cx="1714411" cy="1708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2094316"/>
            <a:ext cx="1626296" cy="183874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5162" y="4125337"/>
            <a:ext cx="3055844" cy="2361334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1086" y="2480687"/>
            <a:ext cx="24765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99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Leitfähigkeit der Elektroden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81" y="2205446"/>
            <a:ext cx="4391547" cy="3074083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762" y="3834946"/>
            <a:ext cx="2540000" cy="185420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968" y="1503565"/>
            <a:ext cx="2133600" cy="2133600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0" y="6457890"/>
            <a:ext cx="5984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Wellach</a:t>
            </a:r>
            <a:r>
              <a:rPr lang="de-DE" sz="1000" dirty="0"/>
              <a:t> I (2011): Praxisbuch EEG: Einführung in die </a:t>
            </a:r>
            <a:r>
              <a:rPr lang="de-DE" sz="1000" dirty="0" err="1"/>
              <a:t>Befundung</a:t>
            </a:r>
            <a:r>
              <a:rPr lang="de-DE" sz="1000" dirty="0"/>
              <a:t>, Beurteilung und Differenzialdiagnose.</a:t>
            </a:r>
          </a:p>
          <a:p>
            <a:r>
              <a:rPr lang="de-DE" sz="1000" dirty="0"/>
              <a:t>https://</a:t>
            </a:r>
            <a:r>
              <a:rPr lang="de-DE" sz="1000" dirty="0" err="1"/>
              <a:t>www.uni-marburg.de</a:t>
            </a:r>
            <a:r>
              <a:rPr lang="de-DE" sz="1000" dirty="0"/>
              <a:t>/fb04/team-</a:t>
            </a:r>
            <a:r>
              <a:rPr lang="de-DE" sz="1000" dirty="0" err="1"/>
              <a:t>schuboe</a:t>
            </a:r>
            <a:r>
              <a:rPr lang="de-DE" sz="1000" dirty="0"/>
              <a:t>/</a:t>
            </a:r>
            <a:r>
              <a:rPr lang="de-DE" sz="1000" dirty="0" err="1"/>
              <a:t>research</a:t>
            </a:r>
            <a:r>
              <a:rPr lang="de-DE" sz="1000" dirty="0"/>
              <a:t>/</a:t>
            </a:r>
            <a:r>
              <a:rPr lang="de-DE" sz="1000" dirty="0" err="1"/>
              <a:t>labs</a:t>
            </a:r>
            <a:r>
              <a:rPr lang="de-DE" sz="1000" dirty="0"/>
              <a:t>/</a:t>
            </a:r>
            <a:r>
              <a:rPr lang="de-DE" sz="1000" dirty="0" err="1"/>
              <a:t>eeg_labs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774512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Ohmsches</a:t>
            </a:r>
            <a:r>
              <a:rPr lang="de-DE"/>
              <a:t> Gesetz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de-DE" dirty="0"/>
              <a:t>Neuronale Aktivität (neuronale Dipole) im Gehirn und deren elektrische Felder entsprechen einer Batterie im Stromkreislauf</a:t>
            </a:r>
          </a:p>
          <a:p>
            <a:endParaRPr lang="de-DE" dirty="0"/>
          </a:p>
          <a:p>
            <a:r>
              <a:rPr lang="de-DE" b="1" dirty="0"/>
              <a:t>U = R x I</a:t>
            </a:r>
          </a:p>
          <a:p>
            <a:endParaRPr lang="de-DE" dirty="0"/>
          </a:p>
          <a:p>
            <a:r>
              <a:rPr lang="de-DE" dirty="0"/>
              <a:t>U : Spannung in Volt (V)</a:t>
            </a:r>
          </a:p>
          <a:p>
            <a:endParaRPr lang="de-DE" dirty="0"/>
          </a:p>
          <a:p>
            <a:r>
              <a:rPr lang="de-DE" dirty="0"/>
              <a:t>R : Widerstand in Ohm  (</a:t>
            </a:r>
            <a:r>
              <a:rPr lang="de-DE" dirty="0" err="1"/>
              <a:t>Ω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/>
              <a:t>I : Stromstärke in Ampere (A)</a:t>
            </a:r>
          </a:p>
          <a:p>
            <a:endParaRPr lang="de-DE" dirty="0"/>
          </a:p>
          <a:p>
            <a:endParaRPr lang="de-DE" dirty="0"/>
          </a:p>
          <a:p>
            <a:r>
              <a:rPr lang="de-DE" sz="1200" dirty="0"/>
              <a:t>http://</a:t>
            </a:r>
            <a:r>
              <a:rPr lang="de-DE" sz="1200" dirty="0" err="1"/>
              <a:t>www.sengpielaudio.com</a:t>
            </a:r>
            <a:r>
              <a:rPr lang="de-DE" sz="1200" dirty="0"/>
              <a:t>/</a:t>
            </a:r>
            <a:r>
              <a:rPr lang="de-DE" sz="1200" dirty="0" err="1"/>
              <a:t>ohms-law-illustrated.gif</a:t>
            </a:r>
            <a:endParaRPr lang="de-DE" sz="1200" dirty="0"/>
          </a:p>
          <a:p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686" y="3058135"/>
            <a:ext cx="2449202" cy="2459098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152" y="188640"/>
            <a:ext cx="3044514" cy="176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2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Leitfähigkeit der Elektroden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Der Widerstand (Impedanz) sollte so gering wie möglich sein (Systemabhängig </a:t>
            </a:r>
            <a:r>
              <a:rPr lang="mr-IN" dirty="0"/>
              <a:t>–</a:t>
            </a:r>
            <a:r>
              <a:rPr lang="de-DE" dirty="0"/>
              <a:t> zwischen 5-30 </a:t>
            </a:r>
            <a:r>
              <a:rPr lang="de-DE" dirty="0" err="1"/>
              <a:t>k</a:t>
            </a:r>
            <a:r>
              <a:rPr lang="de-DE" dirty="0"/>
              <a:t>Ω)</a:t>
            </a:r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3140968"/>
            <a:ext cx="5220072" cy="315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867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Elektrodenplatzierung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10-20 System</a:t>
            </a:r>
          </a:p>
        </p:txBody>
      </p:sp>
      <p:pic>
        <p:nvPicPr>
          <p:cNvPr id="4" name="Bild 3" descr="Bildschirmfoto 2015-09-11 um 10.47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205038"/>
            <a:ext cx="4130088" cy="4012616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0" y="6611779"/>
            <a:ext cx="74045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Milnik</a:t>
            </a:r>
            <a:r>
              <a:rPr lang="de-DE" sz="1000" dirty="0"/>
              <a:t> V (2009): Anleitung zur Elektrodenplatzierung des internationalen 10–20-Systems. Das Neurophysiologie-Labor 31: 1–35.</a:t>
            </a:r>
          </a:p>
        </p:txBody>
      </p:sp>
    </p:spTree>
    <p:extLst>
      <p:ext uri="{BB962C8B-B14F-4D97-AF65-F5344CB8AC3E}">
        <p14:creationId xmlns:p14="http://schemas.microsoft.com/office/powerpoint/2010/main" val="1246746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Elektrodenplatzierung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0" y="6611779"/>
            <a:ext cx="74045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 err="1"/>
              <a:t>Milnik</a:t>
            </a:r>
            <a:r>
              <a:rPr lang="de-DE" sz="1000" dirty="0"/>
              <a:t> V (2009): Anleitung zur Elektrodenplatzierung des internationalen 10–20-Systems. Das Neurophysiologie-Labor 31: 1–35.</a:t>
            </a:r>
          </a:p>
        </p:txBody>
      </p:sp>
      <p:pic>
        <p:nvPicPr>
          <p:cNvPr id="5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502" y="2203099"/>
            <a:ext cx="3741390" cy="3648356"/>
          </a:xfrm>
          <a:prstGeom prst="rect">
            <a:avLst/>
          </a:prstGeom>
        </p:spPr>
      </p:pic>
      <p:pic>
        <p:nvPicPr>
          <p:cNvPr id="6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101" y="2334546"/>
            <a:ext cx="3777369" cy="328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520179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0028A5"/>
      </a:dk2>
      <a:lt2>
        <a:srgbClr val="808080"/>
      </a:lt2>
      <a:accent1>
        <a:srgbClr val="0028A5"/>
      </a:accent1>
      <a:accent2>
        <a:srgbClr val="A3ADB7"/>
      </a:accent2>
      <a:accent3>
        <a:srgbClr val="FFFFFF"/>
      </a:accent3>
      <a:accent4>
        <a:srgbClr val="000000"/>
      </a:accent4>
      <a:accent5>
        <a:srgbClr val="AAACCF"/>
      </a:accent5>
      <a:accent6>
        <a:srgbClr val="939CA6"/>
      </a:accent6>
      <a:hlink>
        <a:srgbClr val="DC6027"/>
      </a:hlink>
      <a:folHlink>
        <a:srgbClr val="000000"/>
      </a:folHlink>
    </a:clrScheme>
    <a:fontScheme name="Standard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altLang="de-DE" sz="17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altLang="de-DE" sz="17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28A5"/>
        </a:dk2>
        <a:lt2>
          <a:srgbClr val="808080"/>
        </a:lt2>
        <a:accent1>
          <a:srgbClr val="0028A5"/>
        </a:accent1>
        <a:accent2>
          <a:srgbClr val="A3ADB7"/>
        </a:accent2>
        <a:accent3>
          <a:srgbClr val="FFFFFF"/>
        </a:accent3>
        <a:accent4>
          <a:srgbClr val="000000"/>
        </a:accent4>
        <a:accent5>
          <a:srgbClr val="AAACCF"/>
        </a:accent5>
        <a:accent6>
          <a:srgbClr val="939CA6"/>
        </a:accent6>
        <a:hlink>
          <a:srgbClr val="DC6027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uzh_praesentation_d</Template>
  <TotalTime>0</TotalTime>
  <Words>750</Words>
  <Application>Microsoft Macintosh PowerPoint</Application>
  <PresentationFormat>Bildschirmpräsentation (4:3)</PresentationFormat>
  <Paragraphs>175</Paragraphs>
  <Slides>28</Slides>
  <Notes>5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4" baseType="lpstr">
      <vt:lpstr>MS PGothic</vt:lpstr>
      <vt:lpstr>PingFangSC-Regular</vt:lpstr>
      <vt:lpstr>Arial</vt:lpstr>
      <vt:lpstr>Calibri</vt:lpstr>
      <vt:lpstr>Symbol</vt:lpstr>
      <vt:lpstr>Standarddesign</vt:lpstr>
      <vt:lpstr>Datenaufnahme        Dr. sc. nat. Carina Klein  FDI: Neuropsychologische Untersuchungsverfahren</vt:lpstr>
      <vt:lpstr>Komponenten eines EEG-Systems</vt:lpstr>
      <vt:lpstr>Präsentationscomputer</vt:lpstr>
      <vt:lpstr>Elektroden/Elektrodenkappen</vt:lpstr>
      <vt:lpstr>Leitfähigkeit der Elektroden</vt:lpstr>
      <vt:lpstr>Ohmsches Gesetz</vt:lpstr>
      <vt:lpstr>Leitfähigkeit der Elektroden</vt:lpstr>
      <vt:lpstr>Elektrodenplatzierung</vt:lpstr>
      <vt:lpstr>Elektrodenplatzierung</vt:lpstr>
      <vt:lpstr>Elektrodenplatzierung</vt:lpstr>
      <vt:lpstr>Elektrodenplatzierung</vt:lpstr>
      <vt:lpstr>Je mehr Elektroden desto besser?</vt:lpstr>
      <vt:lpstr>Topographische Maps (Potentialfeldkarten)</vt:lpstr>
      <vt:lpstr>Die Referenzelektrode  </vt:lpstr>
      <vt:lpstr>Potentialfeldkarten</vt:lpstr>
      <vt:lpstr>Wahl der Referenzelektrode</vt:lpstr>
      <vt:lpstr>Wahl der Referenzelektrode</vt:lpstr>
      <vt:lpstr>Wahl der Referenzelektrode</vt:lpstr>
      <vt:lpstr>A/D-Wandler (analog -&gt; digital)</vt:lpstr>
      <vt:lpstr>Die Abtastrate</vt:lpstr>
      <vt:lpstr>Aliasing</vt:lpstr>
      <vt:lpstr>Nyquist-Theorem</vt:lpstr>
      <vt:lpstr>Sampling, Aliasing, Nyquist-Theorem</vt:lpstr>
      <vt:lpstr>Datenaufnahme</vt:lpstr>
      <vt:lpstr>Datenaufnahme</vt:lpstr>
      <vt:lpstr>Appendix</vt:lpstr>
      <vt:lpstr>Das Gehirn als Stromkreislauf</vt:lpstr>
      <vt:lpstr>Was wird gemessen?</vt:lpstr>
    </vt:vector>
  </TitlesOfParts>
  <Company>Universität Zürich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PräsentationUZH</dc:title>
  <dc:creator>Simon Leipold</dc:creator>
  <dc:description>Vorlage uzh_praesentation_d MSO2003 v1 23.04.2010</dc:description>
  <cp:lastModifiedBy>Carina Klein</cp:lastModifiedBy>
  <cp:revision>472</cp:revision>
  <cp:lastPrinted>2017-10-02T08:53:55Z</cp:lastPrinted>
  <dcterms:created xsi:type="dcterms:W3CDTF">2014-10-26T22:10:55Z</dcterms:created>
  <dcterms:modified xsi:type="dcterms:W3CDTF">2018-10-01T12:40:28Z</dcterms:modified>
</cp:coreProperties>
</file>